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7" r:id="rId4"/>
    <p:sldId id="265" r:id="rId5"/>
    <p:sldId id="259" r:id="rId6"/>
    <p:sldId id="260" r:id="rId7"/>
    <p:sldId id="258" r:id="rId8"/>
    <p:sldId id="263" r:id="rId9"/>
    <p:sldId id="264" r:id="rId10"/>
    <p:sldId id="257" r:id="rId11"/>
    <p:sldId id="261" r:id="rId12"/>
    <p:sldId id="266" r:id="rId13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AF9F19-9809-0969-C6C8-18F49FD8B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DD3F632-F636-B976-184D-B6E115280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629B04-44A4-8CD8-B8BE-78BAAEE11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AE8-DFD1-40AC-9355-DB2285DF9A52}" type="datetimeFigureOut">
              <a:rPr kumimoji="1" lang="ja-JP" altLang="en-US" smtClean="0"/>
              <a:t>2024/9/24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029AEB3-31E1-D469-FA6B-89FEF7FC7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4DC83D-8899-047C-9217-A0A95C345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E046-C41E-4C30-8F00-4A5B67E3CD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367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62CBC-A05B-58DE-B58B-03D68D6EE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B872CF-1E77-2D1D-CE4D-FC2730344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50D3A12-3339-B8F6-45B3-E5EF680E6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AE8-DFD1-40AC-9355-DB2285DF9A52}" type="datetimeFigureOut">
              <a:rPr kumimoji="1" lang="ja-JP" altLang="en-US" smtClean="0"/>
              <a:t>2024/9/24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AC3FF4-DCD4-2BEA-4D31-DE643B57A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05690E-2330-0909-4C3F-8C272FD44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E046-C41E-4C30-8F00-4A5B67E3CD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8085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675427-A7B9-228C-E334-26CE2AC8B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738B9A8-D0DD-2D36-6B24-1FA0947ED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EE9E2C-BCC5-7D9C-A46A-14A02614E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AE8-DFD1-40AC-9355-DB2285DF9A52}" type="datetimeFigureOut">
              <a:rPr kumimoji="1" lang="ja-JP" altLang="en-US" smtClean="0"/>
              <a:t>2024/9/24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7F37D14-262F-9F24-66C3-3842C01A7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A3CF65-544F-01C1-8F6A-50998C426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E046-C41E-4C30-8F00-4A5B67E3CD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164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A3A6A3-4B0A-38D1-6B88-96C8C2E6A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8DF513-B57B-C572-CBDF-674A518339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60A8DF0-6D2B-0E9C-E072-AFBD0B980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AF08C03-66E2-8FB2-DDDE-43284E14A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AE8-DFD1-40AC-9355-DB2285DF9A52}" type="datetimeFigureOut">
              <a:rPr kumimoji="1" lang="ja-JP" altLang="en-US" smtClean="0"/>
              <a:t>2024/9/24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7BCCCA6-D39C-33A2-DE15-1CE22244E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C3FA0A-D9B4-B655-1772-3547ED797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E046-C41E-4C30-8F00-4A5B67E3CD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0016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D74FF0-2D3B-CCE1-AAA3-F68BEDE6C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5FA6281-3F09-53E5-0025-8EA93BB7C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26DFAFC-E6E2-738B-BD38-699565D8B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491AC6C-AB40-4118-D98C-95E37CE200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DDAE172-BB84-9CDC-A40A-58181331B5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77900D0-A004-98B5-03B2-616CF3F29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AE8-DFD1-40AC-9355-DB2285DF9A52}" type="datetimeFigureOut">
              <a:rPr kumimoji="1" lang="ja-JP" altLang="en-US" smtClean="0"/>
              <a:t>2024/9/24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8B05486-FBE9-E786-FC2E-64442B7EE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4F63C07-2158-69D1-014B-BDB8B1B4F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E046-C41E-4C30-8F00-4A5B67E3CD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8802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C1F3F4-2B71-622F-ED81-D808514BC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99A6F85-6093-C564-9A6D-48AD8B0AB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AE8-DFD1-40AC-9355-DB2285DF9A52}" type="datetimeFigureOut">
              <a:rPr kumimoji="1" lang="ja-JP" altLang="en-US" smtClean="0"/>
              <a:t>2024/9/24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1DBCD1-FEB1-A696-67AE-5FA391F6B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5465333-8712-41F9-96BC-BE053A7AE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E046-C41E-4C30-8F00-4A5B67E3CD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141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102A1DD-E426-7105-6A93-64945639D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AE8-DFD1-40AC-9355-DB2285DF9A52}" type="datetimeFigureOut">
              <a:rPr kumimoji="1" lang="ja-JP" altLang="en-US" smtClean="0"/>
              <a:t>2024/9/24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3A0D351-1D89-C462-5FDE-DCA8226B5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CD3D649-1892-3F3C-E879-92FA18CC5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E046-C41E-4C30-8F00-4A5B67E3CD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8186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D8A270-D5AE-F00E-06B9-DC5228B87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0B41825-D5F2-5525-64C2-202DC85D9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C613AB2-8FA1-1909-FB51-35439A80F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1BC0403-37B6-9869-CEB4-7D6DC205A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AE8-DFD1-40AC-9355-DB2285DF9A52}" type="datetimeFigureOut">
              <a:rPr kumimoji="1" lang="ja-JP" altLang="en-US" smtClean="0"/>
              <a:t>2024/9/24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79617AC-81CA-9589-E540-4FEE9BC0C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95462A6-CCDE-97A1-1AA3-20FA36C5F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E046-C41E-4C30-8F00-4A5B67E3CD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9514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29CFA7-EB75-8664-614C-97534666E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EC6752-0D00-6990-44A0-0D80C0A1A1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9496836-69DE-D2CC-8A5A-7C5477952B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08FD021-5408-CE50-5CCD-0F464F0A7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AE8-DFD1-40AC-9355-DB2285DF9A52}" type="datetimeFigureOut">
              <a:rPr kumimoji="1" lang="ja-JP" altLang="en-US" smtClean="0"/>
              <a:t>2024/9/24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33B537D-2D7E-A94B-1A37-F247D550E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35E04A0-591C-07B3-AAC0-B9B1F5652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E046-C41E-4C30-8F00-4A5B67E3CD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563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E360D2-1FE1-74DE-6C1F-28709FC9C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4129D99-79B7-2A0A-F1A0-414EFDD8CA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62D125-B4E2-B46A-CB4E-EC870F921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AE8-DFD1-40AC-9355-DB2285DF9A52}" type="datetimeFigureOut">
              <a:rPr kumimoji="1" lang="ja-JP" altLang="en-US" smtClean="0"/>
              <a:t>2024/9/24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50CB1B-1A4F-35D9-284B-512ABA9A5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4071EF-E3F5-C14A-4D6B-E96BF4FA9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E046-C41E-4C30-8F00-4A5B67E3CD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816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8204628-9C87-E9D9-FC1A-03095A55B0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3855864-7010-A125-45DF-EFCA6543A9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BFB26A-E993-71FB-ACEF-0958C670C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AE8-DFD1-40AC-9355-DB2285DF9A52}" type="datetimeFigureOut">
              <a:rPr kumimoji="1" lang="ja-JP" altLang="en-US" smtClean="0"/>
              <a:t>2024/9/24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160907-38FA-47D6-9BEB-0253AEDC9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93A239-01FE-6AD2-62E4-347E29E6B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E046-C41E-4C30-8F00-4A5B67E3CD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296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4BDD71-06C3-16EB-CDE5-0090A0F4E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47AE634-D10A-F566-ABA6-B5A7A59E6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52DB56-00BA-54D4-D0A4-C0EF4B698E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D8AE8-DFD1-40AC-9355-DB2285DF9A52}" type="datetimeFigureOut">
              <a:rPr kumimoji="1" lang="ja-JP" altLang="en-US" smtClean="0"/>
              <a:t>2024/9/24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884D70-91DE-8377-CD3A-5179347B00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E253A84-CCDE-4A3C-9068-329545BB6B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8E046-C41E-4C30-8F00-4A5B67E3CD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64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33.pn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天井照明のフレーム・飾り枠イラスト | 無料のフリー素材 ...">
            <a:extLst>
              <a:ext uri="{FF2B5EF4-FFF2-40B4-BE49-F238E27FC236}">
                <a16:creationId xmlns:a16="http://schemas.microsoft.com/office/drawing/2014/main" id="{751B032B-5806-AACA-D094-8F5D499BD3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" t="71411" r="3720" b="4006"/>
          <a:stretch/>
        </p:blipFill>
        <p:spPr bwMode="auto">
          <a:xfrm>
            <a:off x="-44970" y="6196639"/>
            <a:ext cx="12147029" cy="6697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9D4C854-5F66-063B-667D-34C4484D2C5A}"/>
              </a:ext>
            </a:extLst>
          </p:cNvPr>
          <p:cNvGrpSpPr/>
          <p:nvPr/>
        </p:nvGrpSpPr>
        <p:grpSpPr>
          <a:xfrm>
            <a:off x="-44970" y="0"/>
            <a:ext cx="12192000" cy="884420"/>
            <a:chOff x="0" y="1"/>
            <a:chExt cx="11784766" cy="884420"/>
          </a:xfrm>
        </p:grpSpPr>
        <p:pic>
          <p:nvPicPr>
            <p:cNvPr id="11" name="図 10" descr="天井照明のフレーム・飾り枠イラスト | 無料のフリー素材 ...">
              <a:extLst>
                <a:ext uri="{FF2B5EF4-FFF2-40B4-BE49-F238E27FC236}">
                  <a16:creationId xmlns:a16="http://schemas.microsoft.com/office/drawing/2014/main" id="{02D33BFC-8579-5908-5211-AE7AC2EB24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4" t="7668" r="3720" b="64908"/>
            <a:stretch/>
          </p:blipFill>
          <p:spPr bwMode="auto">
            <a:xfrm>
              <a:off x="0" y="1"/>
              <a:ext cx="5966085" cy="88442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図 11" descr="天井照明のフレーム・飾り枠イラスト | 無料のフリー素材 ...">
              <a:extLst>
                <a:ext uri="{FF2B5EF4-FFF2-40B4-BE49-F238E27FC236}">
                  <a16:creationId xmlns:a16="http://schemas.microsoft.com/office/drawing/2014/main" id="{C702DD41-3833-AC1A-3107-9EB17B0E18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4" t="7668" r="3720" b="64908"/>
            <a:stretch/>
          </p:blipFill>
          <p:spPr bwMode="auto">
            <a:xfrm>
              <a:off x="5818681" y="1"/>
              <a:ext cx="5966085" cy="88442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4" name="テキスト ボックス 1">
            <a:extLst>
              <a:ext uri="{FF2B5EF4-FFF2-40B4-BE49-F238E27FC236}">
                <a16:creationId xmlns:a16="http://schemas.microsoft.com/office/drawing/2014/main" id="{264E7D6B-5DEF-FEA0-9A83-2C3F56A19637}"/>
              </a:ext>
            </a:extLst>
          </p:cNvPr>
          <p:cNvSpPr txBox="1"/>
          <p:nvPr/>
        </p:nvSpPr>
        <p:spPr>
          <a:xfrm>
            <a:off x="1009192" y="1311736"/>
            <a:ext cx="9259216" cy="1464503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74295" tIns="8890" rIns="74295" bIns="88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2800" b="1" kern="100" dirty="0" smtClean="0">
                <a:ln w="11113" cap="flat" cmpd="sng" algn="ctr">
                  <a:solidFill>
                    <a:srgbClr val="ED7D31"/>
                  </a:solidFill>
                  <a:prstDash val="solid"/>
                  <a:round/>
                </a:ln>
                <a:solidFill>
                  <a:srgbClr val="FF66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2024</a:t>
            </a:r>
            <a:r>
              <a:rPr lang="ja-JP" altLang="en-US" sz="2800" b="1" kern="100" dirty="0" smtClean="0">
                <a:ln w="11113" cap="flat" cmpd="sng" algn="ctr">
                  <a:solidFill>
                    <a:srgbClr val="ED7D31"/>
                  </a:solidFill>
                  <a:prstDash val="solid"/>
                  <a:round/>
                </a:ln>
                <a:solidFill>
                  <a:srgbClr val="FF66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認知症</a:t>
            </a:r>
            <a:r>
              <a:rPr lang="ja-JP" altLang="en-US" sz="2800" b="1" kern="100" dirty="0">
                <a:ln w="11113" cap="flat" cmpd="sng" algn="ctr">
                  <a:solidFill>
                    <a:srgbClr val="ED7D31"/>
                  </a:solidFill>
                  <a:prstDash val="solid"/>
                  <a:round/>
                </a:ln>
                <a:solidFill>
                  <a:srgbClr val="FF66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サポート</a:t>
            </a:r>
            <a:r>
              <a:rPr lang="ja-JP" altLang="en-US" sz="2800" b="1" kern="100" dirty="0" smtClean="0">
                <a:ln w="11113" cap="flat" cmpd="sng" algn="ctr">
                  <a:solidFill>
                    <a:srgbClr val="ED7D31"/>
                  </a:solidFill>
                  <a:prstDash val="solid"/>
                  <a:round/>
                </a:ln>
                <a:solidFill>
                  <a:srgbClr val="FF66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月間</a:t>
            </a:r>
            <a:endParaRPr lang="en-US" altLang="ja-JP" sz="2800" b="1" kern="100" dirty="0" smtClean="0">
              <a:ln w="11113" cap="flat" cmpd="sng" algn="ctr">
                <a:solidFill>
                  <a:srgbClr val="ED7D31"/>
                </a:solidFill>
                <a:prstDash val="solid"/>
                <a:round/>
              </a:ln>
              <a:solidFill>
                <a:srgbClr val="FF6600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sz="6600" b="1" kern="100" dirty="0" smtClean="0">
                <a:solidFill>
                  <a:srgbClr val="FF66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地域見守り訓練</a:t>
            </a:r>
            <a:endParaRPr lang="ja-JP" sz="6600" b="1" kern="100" dirty="0">
              <a:solidFill>
                <a:srgbClr val="FF6600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4">
            <a:extLst>
              <a:ext uri="{FF2B5EF4-FFF2-40B4-BE49-F238E27FC236}">
                <a16:creationId xmlns:a16="http://schemas.microsoft.com/office/drawing/2014/main" id="{3D568E39-B72C-8D62-2CA2-309BACA5078D}"/>
              </a:ext>
            </a:extLst>
          </p:cNvPr>
          <p:cNvSpPr txBox="1"/>
          <p:nvPr/>
        </p:nvSpPr>
        <p:spPr>
          <a:xfrm>
            <a:off x="989430" y="3080780"/>
            <a:ext cx="9869069" cy="44884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74295" tIns="8890" rIns="74295" bIns="88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ja-JP" sz="2800" kern="100" dirty="0" smtClean="0">
                <a:ln>
                  <a:noFill/>
                </a:ln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～</a:t>
            </a:r>
            <a:r>
              <a:rPr lang="ja-JP" altLang="en-US" sz="2800" kern="100" dirty="0" smtClean="0">
                <a:ln>
                  <a:noFill/>
                </a:ln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認知症になっても安心して暮らせるまち調布をめざして</a:t>
            </a:r>
            <a:r>
              <a:rPr lang="ja-JP" sz="2800" kern="100" dirty="0" smtClean="0">
                <a:ln>
                  <a:noFill/>
                </a:ln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～</a:t>
            </a:r>
            <a:endParaRPr lang="ja-JP" sz="2800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BA376377-D0EF-60EF-7828-DDF855AB613D}"/>
              </a:ext>
            </a:extLst>
          </p:cNvPr>
          <p:cNvGrpSpPr/>
          <p:nvPr/>
        </p:nvGrpSpPr>
        <p:grpSpPr>
          <a:xfrm>
            <a:off x="9166480" y="4706912"/>
            <a:ext cx="2840210" cy="1364104"/>
            <a:chOff x="0" y="0"/>
            <a:chExt cx="2286000" cy="962025"/>
          </a:xfrm>
        </p:grpSpPr>
        <p:pic>
          <p:nvPicPr>
            <p:cNvPr id="26" name="図 25" descr="調布市シンボルマーク＋文字">
              <a:extLst>
                <a:ext uri="{FF2B5EF4-FFF2-40B4-BE49-F238E27FC236}">
                  <a16:creationId xmlns:a16="http://schemas.microsoft.com/office/drawing/2014/main" id="{39064A49-AF08-7F5C-4799-CE635A9B9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04" t="76245" r="2763" b="-2121"/>
            <a:stretch>
              <a:fillRect/>
            </a:stretch>
          </p:blipFill>
          <p:spPr bwMode="auto">
            <a:xfrm>
              <a:off x="76200" y="57150"/>
              <a:ext cx="722630" cy="2724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テキスト ボックス 59">
              <a:extLst>
                <a:ext uri="{FF2B5EF4-FFF2-40B4-BE49-F238E27FC236}">
                  <a16:creationId xmlns:a16="http://schemas.microsoft.com/office/drawing/2014/main" id="{A5588124-3E0C-5DA2-87E4-7351337C6961}"/>
                </a:ext>
              </a:extLst>
            </p:cNvPr>
            <p:cNvSpPr txBox="1"/>
            <p:nvPr/>
          </p:nvSpPr>
          <p:spPr>
            <a:xfrm>
              <a:off x="733425" y="66675"/>
              <a:ext cx="1476375" cy="79057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ts val="1400"/>
                </a:lnSpc>
              </a:pPr>
              <a:r>
                <a:rPr lang="ja-JP" sz="1300" kern="100" dirty="0">
                  <a:effectLst/>
                  <a:latin typeface="游明朝" panose="02020400000000000000" pitchFamily="18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調布市では</a:t>
              </a:r>
              <a:r>
                <a:rPr lang="en-US" sz="1300" kern="100" dirty="0">
                  <a:effectLst/>
                  <a:latin typeface="游明朝" panose="02020400000000000000" pitchFamily="18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9</a:t>
              </a:r>
              <a:r>
                <a:rPr lang="ja-JP" sz="1300" kern="100" dirty="0">
                  <a:effectLst/>
                  <a:latin typeface="游明朝" panose="02020400000000000000" pitchFamily="18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月</a:t>
              </a:r>
              <a:r>
                <a:rPr lang="en-US" sz="1300" kern="100" dirty="0">
                  <a:effectLst/>
                  <a:latin typeface="游明朝" panose="02020400000000000000" pitchFamily="18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21</a:t>
              </a:r>
              <a:r>
                <a:rPr lang="ja-JP" sz="1300" kern="100" dirty="0">
                  <a:effectLst/>
                  <a:latin typeface="游明朝" panose="02020400000000000000" pitchFamily="18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日の「世界アルツハイマーデー」にちなみ，９月を「認知症サポート月間」とし，キャンペーンを実施します。</a:t>
              </a:r>
              <a:endParaRPr lang="ja-JP" sz="13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28" name="角丸四角形 60">
              <a:extLst>
                <a:ext uri="{FF2B5EF4-FFF2-40B4-BE49-F238E27FC236}">
                  <a16:creationId xmlns:a16="http://schemas.microsoft.com/office/drawing/2014/main" id="{E12A6E49-4859-B6A0-4B5B-5531FC33E41E}"/>
                </a:ext>
              </a:extLst>
            </p:cNvPr>
            <p:cNvSpPr/>
            <p:nvPr/>
          </p:nvSpPr>
          <p:spPr>
            <a:xfrm>
              <a:off x="0" y="0"/>
              <a:ext cx="2286000" cy="962025"/>
            </a:xfrm>
            <a:prstGeom prst="roundRect">
              <a:avLst/>
            </a:prstGeom>
            <a:noFill/>
            <a:ln w="57150" cap="flat" cmpd="dbl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9F42E318-D32F-73FE-CA84-29B637E3E271}"/>
              </a:ext>
            </a:extLst>
          </p:cNvPr>
          <p:cNvGrpSpPr/>
          <p:nvPr/>
        </p:nvGrpSpPr>
        <p:grpSpPr>
          <a:xfrm>
            <a:off x="9367900" y="5401221"/>
            <a:ext cx="709814" cy="386272"/>
            <a:chOff x="-279733" y="-174263"/>
            <a:chExt cx="2301014" cy="1532597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54850114-A09A-7BEB-FEF8-A748C017A1EA}"/>
                </a:ext>
              </a:extLst>
            </p:cNvPr>
            <p:cNvGrpSpPr/>
            <p:nvPr/>
          </p:nvGrpSpPr>
          <p:grpSpPr>
            <a:xfrm>
              <a:off x="-279733" y="-174263"/>
              <a:ext cx="2301014" cy="1532597"/>
              <a:chOff x="-279733" y="-174263"/>
              <a:chExt cx="2301014" cy="1532597"/>
            </a:xfrm>
          </p:grpSpPr>
          <p:sp>
            <p:nvSpPr>
              <p:cNvPr id="32" name="テキスト ボックス 26">
                <a:extLst>
                  <a:ext uri="{FF2B5EF4-FFF2-40B4-BE49-F238E27FC236}">
                    <a16:creationId xmlns:a16="http://schemas.microsoft.com/office/drawing/2014/main" id="{AA1062CD-018A-9CC0-4CB8-FCE93F412AF4}"/>
                  </a:ext>
                </a:extLst>
              </p:cNvPr>
              <p:cNvSpPr txBox="1"/>
              <p:nvPr/>
            </p:nvSpPr>
            <p:spPr>
              <a:xfrm rot="16200000">
                <a:off x="406282" y="-860278"/>
                <a:ext cx="928984" cy="23010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rot="0" spcFirstLastPara="1" vert="horz" wrap="square" lIns="74295" tIns="8890" rIns="74295" bIns="8890" numCol="1" spcCol="0" rtlCol="0" fromWordArt="0" anchor="t" anchorCtr="0" forceAA="0" compatLnSpc="1">
                <a:prstTxWarp prst="textCircle">
                  <a:avLst>
                    <a:gd name="adj" fmla="val 16224798"/>
                  </a:avLst>
                </a:prstTxWarp>
                <a:noAutofit/>
              </a:bodyPr>
              <a:lstStyle/>
              <a:p>
                <a:pPr algn="ctr"/>
                <a:r>
                  <a:rPr lang="ja-JP" sz="1400" kern="100">
                    <a:ln w="11113" cap="flat" cmpd="sng" algn="ctr">
                      <a:solidFill>
                        <a:srgbClr val="ED7D31"/>
                      </a:solidFill>
                      <a:prstDash val="solid"/>
                      <a:round/>
                    </a:ln>
                    <a:solidFill>
                      <a:srgbClr val="F7CAAC"/>
                    </a:solidFill>
                    <a:effectLst/>
                    <a:latin typeface="游明朝" panose="02020400000000000000" pitchFamily="18" charset="-128"/>
                    <a:ea typeface="游明朝" panose="02020400000000000000" pitchFamily="18" charset="-128"/>
                    <a:cs typeface="Times New Roman" panose="02020603050405020304" pitchFamily="18" charset="0"/>
                  </a:rPr>
                  <a:t>認</a:t>
                </a:r>
                <a:r>
                  <a:rPr lang="ja-JP" sz="1400" b="1" kern="100">
                    <a:ln w="11113" cap="flat" cmpd="sng" algn="ctr">
                      <a:solidFill>
                        <a:srgbClr val="ED7D31"/>
                      </a:solidFill>
                      <a:prstDash val="solid"/>
                      <a:round/>
                    </a:ln>
                    <a:solidFill>
                      <a:srgbClr val="F7CAAC"/>
                    </a:solidFill>
                    <a:effectLst/>
                    <a:latin typeface="游明朝" panose="02020400000000000000" pitchFamily="18" charset="-128"/>
                    <a:ea typeface="游明朝" panose="02020400000000000000" pitchFamily="18" charset="-128"/>
                    <a:cs typeface="Times New Roman" panose="02020603050405020304" pitchFamily="18" charset="0"/>
                  </a:rPr>
                  <a:t>知症の方と家族へ</a:t>
                </a:r>
                <a:endParaRPr lang="ja-JP" sz="1050" kern="100">
                  <a:effectLst/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1400" kern="100">
                    <a:effectLst/>
                    <a:latin typeface="游明朝" panose="02020400000000000000" pitchFamily="18" charset="-128"/>
                    <a:ea typeface="游明朝" panose="02020400000000000000" pitchFamily="18" charset="-128"/>
                    <a:cs typeface="Times New Roman" panose="02020603050405020304" pitchFamily="18" charset="0"/>
                  </a:rPr>
                  <a:t> </a:t>
                </a:r>
                <a:endParaRPr lang="ja-JP" sz="1050" kern="100">
                  <a:effectLst/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テキスト ボックス 27">
                <a:extLst>
                  <a:ext uri="{FF2B5EF4-FFF2-40B4-BE49-F238E27FC236}">
                    <a16:creationId xmlns:a16="http://schemas.microsoft.com/office/drawing/2014/main" id="{5903A394-1240-521F-9B84-FE697B3BC2C6}"/>
                  </a:ext>
                </a:extLst>
              </p:cNvPr>
              <p:cNvSpPr txBox="1"/>
              <p:nvPr/>
            </p:nvSpPr>
            <p:spPr>
              <a:xfrm>
                <a:off x="-179681" y="640699"/>
                <a:ext cx="2133668" cy="7176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rot="0" spcFirstLastPara="1" vert="horz" wrap="square" lIns="74295" tIns="8890" rIns="74295" bIns="8890" numCol="1" spcCol="0" rtlCol="0" fromWordArt="0" anchor="t" anchorCtr="0" forceAA="0" compatLnSpc="1">
                <a:prstTxWarp prst="textArchDown">
                  <a:avLst>
                    <a:gd name="adj" fmla="val 626749"/>
                  </a:avLst>
                </a:prstTxWarp>
                <a:noAutofit/>
              </a:bodyPr>
              <a:lstStyle/>
              <a:p>
                <a:pPr algn="ctr"/>
                <a:r>
                  <a:rPr lang="ja-JP" sz="1400" b="1" kern="100">
                    <a:ln w="11113" cap="flat" cmpd="sng" algn="ctr">
                      <a:solidFill>
                        <a:srgbClr val="ED7D31"/>
                      </a:solidFill>
                      <a:prstDash val="solid"/>
                      <a:round/>
                    </a:ln>
                    <a:solidFill>
                      <a:srgbClr val="F7CAAC"/>
                    </a:solidFill>
                    <a:effectLst/>
                    <a:latin typeface="游明朝" panose="02020400000000000000" pitchFamily="18" charset="-128"/>
                    <a:ea typeface="游明朝" panose="02020400000000000000" pitchFamily="18" charset="-128"/>
                    <a:cs typeface="Times New Roman" panose="02020603050405020304" pitchFamily="18" charset="0"/>
                  </a:rPr>
                  <a:t>エールを送ろ</a:t>
                </a:r>
                <a:r>
                  <a:rPr lang="ja-JP" sz="1600" b="1" kern="100">
                    <a:ln w="11113" cap="flat" cmpd="sng" algn="ctr">
                      <a:solidFill>
                        <a:srgbClr val="ED7D31"/>
                      </a:solidFill>
                      <a:prstDash val="solid"/>
                      <a:round/>
                    </a:ln>
                    <a:solidFill>
                      <a:srgbClr val="F7CAAC"/>
                    </a:solidFill>
                    <a:effectLst/>
                    <a:latin typeface="游明朝" panose="02020400000000000000" pitchFamily="18" charset="-128"/>
                    <a:ea typeface="游明朝" panose="02020400000000000000" pitchFamily="18" charset="-128"/>
                    <a:cs typeface="Times New Roman" panose="02020603050405020304" pitchFamily="18" charset="0"/>
                  </a:rPr>
                  <a:t>う</a:t>
                </a:r>
                <a:endParaRPr lang="ja-JP" sz="1050" kern="100">
                  <a:effectLst/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A0EAC489-FA23-9D8A-DEEA-EAFC998EC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024994">
              <a:off x="457200" y="-208484"/>
              <a:ext cx="875665" cy="1456055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66B6D31-1D8E-341D-D881-D8F3230E3521}"/>
              </a:ext>
            </a:extLst>
          </p:cNvPr>
          <p:cNvSpPr txBox="1"/>
          <p:nvPr/>
        </p:nvSpPr>
        <p:spPr>
          <a:xfrm>
            <a:off x="63416" y="5394588"/>
            <a:ext cx="67305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2024.9.30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en-US" altLang="ja-JP" sz="2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2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福祉用具貸与事業所　ひまわり館　</a:t>
            </a:r>
            <a:endParaRPr kumimoji="1" lang="ja-JP" altLang="en-US" sz="2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180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天井照明のフレーム・飾り枠イラスト | 無料のフリー素材 ...">
            <a:extLst>
              <a:ext uri="{FF2B5EF4-FFF2-40B4-BE49-F238E27FC236}">
                <a16:creationId xmlns:a16="http://schemas.microsoft.com/office/drawing/2014/main" id="{751B032B-5806-AACA-D094-8F5D499BD3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" t="71411" r="3720" b="4006"/>
          <a:stretch/>
        </p:blipFill>
        <p:spPr bwMode="auto">
          <a:xfrm>
            <a:off x="-53764" y="6152875"/>
            <a:ext cx="12147029" cy="6697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9D4C854-5F66-063B-667D-34C4484D2C5A}"/>
              </a:ext>
            </a:extLst>
          </p:cNvPr>
          <p:cNvGrpSpPr/>
          <p:nvPr/>
        </p:nvGrpSpPr>
        <p:grpSpPr>
          <a:xfrm>
            <a:off x="0" y="0"/>
            <a:ext cx="12192000" cy="884420"/>
            <a:chOff x="0" y="1"/>
            <a:chExt cx="11784766" cy="884420"/>
          </a:xfrm>
        </p:grpSpPr>
        <p:pic>
          <p:nvPicPr>
            <p:cNvPr id="11" name="図 10" descr="天井照明のフレーム・飾り枠イラスト | 無料のフリー素材 ...">
              <a:extLst>
                <a:ext uri="{FF2B5EF4-FFF2-40B4-BE49-F238E27FC236}">
                  <a16:creationId xmlns:a16="http://schemas.microsoft.com/office/drawing/2014/main" id="{02D33BFC-8579-5908-5211-AE7AC2EB24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4" t="7668" r="3720" b="64908"/>
            <a:stretch/>
          </p:blipFill>
          <p:spPr bwMode="auto">
            <a:xfrm>
              <a:off x="0" y="1"/>
              <a:ext cx="5966085" cy="88442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図 11" descr="天井照明のフレーム・飾り枠イラスト | 無料のフリー素材 ...">
              <a:extLst>
                <a:ext uri="{FF2B5EF4-FFF2-40B4-BE49-F238E27FC236}">
                  <a16:creationId xmlns:a16="http://schemas.microsoft.com/office/drawing/2014/main" id="{C702DD41-3833-AC1A-3107-9EB17B0E18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4" t="7668" r="3720" b="64908"/>
            <a:stretch/>
          </p:blipFill>
          <p:spPr bwMode="auto">
            <a:xfrm>
              <a:off x="5818681" y="1"/>
              <a:ext cx="5966085" cy="88442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5" name="テキスト ボックス 4">
            <a:extLst>
              <a:ext uri="{FF2B5EF4-FFF2-40B4-BE49-F238E27FC236}">
                <a16:creationId xmlns:a16="http://schemas.microsoft.com/office/drawing/2014/main" id="{3D568E39-B72C-8D62-2CA2-309BACA5078D}"/>
              </a:ext>
            </a:extLst>
          </p:cNvPr>
          <p:cNvSpPr txBox="1"/>
          <p:nvPr/>
        </p:nvSpPr>
        <p:spPr>
          <a:xfrm>
            <a:off x="1105604" y="822342"/>
            <a:ext cx="9738354" cy="510396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74295" tIns="8890" rIns="74295" bIns="88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ja-JP" sz="3200" kern="100" dirty="0">
                <a:ln>
                  <a:noFill/>
                </a:ln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～認知症の物忘れを便利な用具でカバーしよう～</a:t>
            </a:r>
            <a:endParaRPr lang="ja-JP" sz="3200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2" name="字幕 2">
            <a:extLst>
              <a:ext uri="{FF2B5EF4-FFF2-40B4-BE49-F238E27FC236}">
                <a16:creationId xmlns:a16="http://schemas.microsoft.com/office/drawing/2014/main" id="{3AB65E9A-A0EC-29EC-53BA-BF2EC059CAFE}"/>
              </a:ext>
            </a:extLst>
          </p:cNvPr>
          <p:cNvSpPr txBox="1">
            <a:spLocks/>
          </p:cNvSpPr>
          <p:nvPr/>
        </p:nvSpPr>
        <p:spPr>
          <a:xfrm>
            <a:off x="828967" y="3843180"/>
            <a:ext cx="10822525" cy="2340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不安にさせないためには･･･</a:t>
            </a:r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①すべてを代わって行うのではなく、自分で行えていると感じれる援助が必要です。</a:t>
            </a:r>
            <a:endParaRPr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②認知症の進行に合わせ、少しずつ援助方法を変えていく必要があります。</a:t>
            </a:r>
            <a:endParaRPr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828967" y="1538390"/>
            <a:ext cx="10822525" cy="19802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認知症は、突然何もかも忘れ、わからなくなるのではありません。</a:t>
            </a:r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少しずつ、物忘れが増え、考えがまとまらなくなる･･･</a:t>
            </a:r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毎日当たり前にできたことが、できないことに･･･不安を感じます。</a:t>
            </a:r>
            <a:r>
              <a:rPr lang="ja-JP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不安の積み重ねが、症状を進行</a:t>
            </a:r>
            <a:r>
              <a:rPr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させます。</a:t>
            </a:r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032" name="Picture 8" descr="不安な表情イラスト／無料イラスト/フリー素材なら「イラストAC」">
            <a:extLst>
              <a:ext uri="{FF2B5EF4-FFF2-40B4-BE49-F238E27FC236}">
                <a16:creationId xmlns:a16="http://schemas.microsoft.com/office/drawing/2014/main" id="{3D36CF52-C55B-7E06-616C-9D8D82255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836" y="3065476"/>
            <a:ext cx="962108" cy="1317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まとめ】吹き出しのフリーイラスト素材集｜イラストイメージ">
            <a:extLst>
              <a:ext uri="{FF2B5EF4-FFF2-40B4-BE49-F238E27FC236}">
                <a16:creationId xmlns:a16="http://schemas.microsoft.com/office/drawing/2014/main" id="{14D56A53-913B-1983-1731-F2C64B938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7917" r="96667">
                        <a14:foregroundMark x1="10000" y1="62917" x2="4167" y2="42500"/>
                        <a14:foregroundMark x1="4167" y1="42500" x2="25833" y2="25833"/>
                        <a14:foregroundMark x1="25833" y1="25833" x2="55833" y2="22083"/>
                        <a14:foregroundMark x1="55833" y1="22083" x2="87917" y2="29167"/>
                        <a14:foregroundMark x1="87917" y1="29167" x2="99167" y2="49583"/>
                        <a14:foregroundMark x1="99167" y1="49583" x2="90417" y2="70833"/>
                        <a14:foregroundMark x1="90417" y1="70833" x2="90417" y2="70833"/>
                        <a14:foregroundMark x1="94167" y1="35833" x2="96667" y2="62500"/>
                        <a14:foregroundMark x1="96667" y1="62500" x2="96667" y2="62500"/>
                        <a14:foregroundMark x1="7917" y1="39167" x2="12500" y2="65000"/>
                        <a14:foregroundMark x1="12500" y1="65000" x2="2666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3312" flipH="1">
            <a:off x="8014100" y="2770876"/>
            <a:ext cx="1506772" cy="178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はてなマークイラスト／無料イラスト/フリー素材なら「イラストAC」">
            <a:extLst>
              <a:ext uri="{FF2B5EF4-FFF2-40B4-BE49-F238E27FC236}">
                <a16:creationId xmlns:a16="http://schemas.microsoft.com/office/drawing/2014/main" id="{4436A9AF-40D2-1572-6596-45CAB1EBC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353" b="90000" l="9934" r="89845">
                        <a14:foregroundMark x1="41060" y1="7353" x2="47682" y2="15882"/>
                        <a14:foregroundMark x1="47241" y1="80882" x2="49890" y2="82353"/>
                        <a14:foregroundMark x1="72185" y1="29706" x2="68653" y2="67941"/>
                        <a14:foregroundMark x1="68653" y1="67941" x2="67550" y2="69118"/>
                        <a14:foregroundMark x1="63797" y1="84412" x2="62914" y2="87353"/>
                        <a14:foregroundMark x1="12804" y1="61471" x2="25828" y2="78235"/>
                        <a14:foregroundMark x1="31126" y1="87941" x2="31126" y2="879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031" y="3195109"/>
            <a:ext cx="1028385" cy="77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96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4098149-07BB-1C4D-68E3-16185E07F591}"/>
              </a:ext>
            </a:extLst>
          </p:cNvPr>
          <p:cNvGrpSpPr/>
          <p:nvPr/>
        </p:nvGrpSpPr>
        <p:grpSpPr>
          <a:xfrm>
            <a:off x="167390" y="139890"/>
            <a:ext cx="11857220" cy="6578222"/>
            <a:chOff x="167390" y="139890"/>
            <a:chExt cx="11857220" cy="6578222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77BFD330-BF44-1606-0072-34822F0D0C26}"/>
                </a:ext>
              </a:extLst>
            </p:cNvPr>
            <p:cNvSpPr/>
            <p:nvPr/>
          </p:nvSpPr>
          <p:spPr>
            <a:xfrm>
              <a:off x="167390" y="376888"/>
              <a:ext cx="11857220" cy="239843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6068C7B6-40AA-AFA4-820B-C0674CD45246}"/>
                </a:ext>
              </a:extLst>
            </p:cNvPr>
            <p:cNvSpPr/>
            <p:nvPr/>
          </p:nvSpPr>
          <p:spPr>
            <a:xfrm rot="5400000" flipV="1">
              <a:off x="8370115" y="3297212"/>
              <a:ext cx="6578222" cy="263577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0914809-ACD8-A575-C379-B276F3E3BD30}"/>
              </a:ext>
            </a:extLst>
          </p:cNvPr>
          <p:cNvGrpSpPr/>
          <p:nvPr/>
        </p:nvGrpSpPr>
        <p:grpSpPr>
          <a:xfrm>
            <a:off x="1396128" y="224098"/>
            <a:ext cx="2643266" cy="653400"/>
            <a:chOff x="1404079" y="216147"/>
            <a:chExt cx="2643266" cy="653400"/>
          </a:xfrm>
        </p:grpSpPr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9E5CF01A-0201-B7EA-8732-0DD94A0E1F85}"/>
                </a:ext>
              </a:extLst>
            </p:cNvPr>
            <p:cNvSpPr/>
            <p:nvPr/>
          </p:nvSpPr>
          <p:spPr>
            <a:xfrm>
              <a:off x="1404079" y="216147"/>
              <a:ext cx="2643266" cy="6534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DF6EA79-1B36-0988-1138-6FBFF0B0D47A}"/>
                </a:ext>
              </a:extLst>
            </p:cNvPr>
            <p:cNvSpPr txBox="1"/>
            <p:nvPr/>
          </p:nvSpPr>
          <p:spPr>
            <a:xfrm>
              <a:off x="1748853" y="250459"/>
              <a:ext cx="229849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3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外出支援</a:t>
              </a:r>
              <a:endParaRPr kumimoji="1"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23" name="図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5194" y="5974004"/>
            <a:ext cx="1164437" cy="823031"/>
          </a:xfrm>
          <a:prstGeom prst="rect">
            <a:avLst/>
          </a:prstGeom>
        </p:spPr>
      </p:pic>
      <p:sp>
        <p:nvSpPr>
          <p:cNvPr id="25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273529" y="1052951"/>
            <a:ext cx="4049882" cy="617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◎ジスタ</a:t>
            </a:r>
            <a:endParaRPr lang="en-US" altLang="ja-JP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9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275313" y="5568704"/>
            <a:ext cx="4536598" cy="5065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座面</a:t>
            </a:r>
            <a:r>
              <a:rPr lang="ja-JP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</a:t>
            </a:r>
            <a:r>
              <a:rPr lang="ja-JP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下す</a:t>
            </a:r>
            <a:r>
              <a:rPr lang="ja-JP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</a:t>
            </a:r>
            <a:r>
              <a:rPr lang="ja-JP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自動で</a:t>
            </a:r>
            <a:endParaRPr lang="en-US" altLang="ja-JP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ブレーキがかかります！</a:t>
            </a:r>
            <a:endParaRPr lang="en-US" altLang="ja-JP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1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5186706" y="5269416"/>
            <a:ext cx="6191166" cy="827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ブレーキのかけ忘れで、</a:t>
            </a:r>
            <a:endParaRPr lang="en-US" altLang="ja-JP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着座時に歩行器が後退による転倒や、</a:t>
            </a:r>
            <a:endParaRPr lang="en-US" altLang="ja-JP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しりもち事故を予防できます。</a:t>
            </a:r>
            <a:endParaRPr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3"/>
          <a:srcRect l="6407" t="8801" r="14917" b="5723"/>
          <a:stretch/>
        </p:blipFill>
        <p:spPr>
          <a:xfrm>
            <a:off x="10314706" y="699522"/>
            <a:ext cx="1163828" cy="1424830"/>
          </a:xfrm>
          <a:prstGeom prst="rect">
            <a:avLst/>
          </a:prstGeom>
        </p:spPr>
      </p:pic>
      <p:sp>
        <p:nvSpPr>
          <p:cNvPr id="21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3624986" y="1175306"/>
            <a:ext cx="5313564" cy="58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介護保険適応：レンタル商品</a:t>
            </a:r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10" y="1714500"/>
            <a:ext cx="2955681" cy="3587261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5"/>
          <a:srcRect l="3587" t="4178" r="3132" b="68926"/>
          <a:stretch/>
        </p:blipFill>
        <p:spPr>
          <a:xfrm>
            <a:off x="4334607" y="1679329"/>
            <a:ext cx="5899639" cy="336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275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4098149-07BB-1C4D-68E3-16185E07F591}"/>
              </a:ext>
            </a:extLst>
          </p:cNvPr>
          <p:cNvGrpSpPr/>
          <p:nvPr/>
        </p:nvGrpSpPr>
        <p:grpSpPr>
          <a:xfrm>
            <a:off x="167390" y="139890"/>
            <a:ext cx="11857220" cy="6578222"/>
            <a:chOff x="167390" y="139890"/>
            <a:chExt cx="11857220" cy="6578222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77BFD330-BF44-1606-0072-34822F0D0C26}"/>
                </a:ext>
              </a:extLst>
            </p:cNvPr>
            <p:cNvSpPr/>
            <p:nvPr/>
          </p:nvSpPr>
          <p:spPr>
            <a:xfrm>
              <a:off x="167390" y="376888"/>
              <a:ext cx="11857220" cy="239843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6068C7B6-40AA-AFA4-820B-C0674CD45246}"/>
                </a:ext>
              </a:extLst>
            </p:cNvPr>
            <p:cNvSpPr/>
            <p:nvPr/>
          </p:nvSpPr>
          <p:spPr>
            <a:xfrm rot="5400000" flipV="1">
              <a:off x="8370115" y="3297212"/>
              <a:ext cx="6578222" cy="263577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0914809-ACD8-A575-C379-B276F3E3BD30}"/>
              </a:ext>
            </a:extLst>
          </p:cNvPr>
          <p:cNvGrpSpPr/>
          <p:nvPr/>
        </p:nvGrpSpPr>
        <p:grpSpPr>
          <a:xfrm>
            <a:off x="1396128" y="224098"/>
            <a:ext cx="2643266" cy="653400"/>
            <a:chOff x="1404079" y="216147"/>
            <a:chExt cx="2643266" cy="653400"/>
          </a:xfrm>
        </p:grpSpPr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9E5CF01A-0201-B7EA-8732-0DD94A0E1F85}"/>
                </a:ext>
              </a:extLst>
            </p:cNvPr>
            <p:cNvSpPr/>
            <p:nvPr/>
          </p:nvSpPr>
          <p:spPr>
            <a:xfrm>
              <a:off x="1404079" y="216147"/>
              <a:ext cx="2643266" cy="6534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DF6EA79-1B36-0988-1138-6FBFF0B0D47A}"/>
                </a:ext>
              </a:extLst>
            </p:cNvPr>
            <p:cNvSpPr txBox="1"/>
            <p:nvPr/>
          </p:nvSpPr>
          <p:spPr>
            <a:xfrm>
              <a:off x="1748853" y="250459"/>
              <a:ext cx="229849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3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外出支援</a:t>
              </a:r>
              <a:endParaRPr kumimoji="1"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23" name="図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5194" y="5974004"/>
            <a:ext cx="1164437" cy="823031"/>
          </a:xfrm>
          <a:prstGeom prst="rect">
            <a:avLst/>
          </a:prstGeom>
        </p:spPr>
      </p:pic>
      <p:sp>
        <p:nvSpPr>
          <p:cNvPr id="25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273529" y="1114497"/>
            <a:ext cx="4049882" cy="617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◎</a:t>
            </a:r>
            <a:r>
              <a:rPr lang="ja-JP" alt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アイルウォーク</a:t>
            </a:r>
            <a:endParaRPr lang="en-US" altLang="ja-JP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9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530290" y="5595081"/>
            <a:ext cx="4536598" cy="5065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座面を降ろすと自動で</a:t>
            </a:r>
            <a:endParaRPr lang="en-US" altLang="ja-JP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ブレーキがかかります！</a:t>
            </a:r>
            <a:endParaRPr lang="en-US" altLang="ja-JP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949" y="2003412"/>
            <a:ext cx="2409121" cy="3192658"/>
          </a:xfrm>
          <a:prstGeom prst="rect">
            <a:avLst/>
          </a:prstGeom>
        </p:spPr>
      </p:pic>
      <p:sp>
        <p:nvSpPr>
          <p:cNvPr id="31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5468060" y="4944101"/>
            <a:ext cx="6191166" cy="827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ブレーキのかけ忘れで、</a:t>
            </a:r>
            <a:endParaRPr lang="en-US" altLang="ja-JP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着座時に歩行器が後退による転倒や、</a:t>
            </a:r>
            <a:endParaRPr lang="en-US" altLang="ja-JP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しりもち事故を予防できます。</a:t>
            </a:r>
            <a:endParaRPr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666" y="2114862"/>
            <a:ext cx="2459238" cy="2704617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5"/>
          <a:srcRect l="6407" t="8801" r="14917" b="5723"/>
          <a:stretch/>
        </p:blipFill>
        <p:spPr>
          <a:xfrm>
            <a:off x="10314706" y="699522"/>
            <a:ext cx="1163828" cy="142483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7422" y="2114862"/>
            <a:ext cx="5750497" cy="2486155"/>
          </a:xfrm>
          <a:prstGeom prst="rect">
            <a:avLst/>
          </a:prstGeom>
        </p:spPr>
      </p:pic>
      <p:sp>
        <p:nvSpPr>
          <p:cNvPr id="21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3624986" y="1175306"/>
            <a:ext cx="5313564" cy="58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介護保険適応：レンタル商品</a:t>
            </a:r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988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4098149-07BB-1C4D-68E3-16185E07F591}"/>
              </a:ext>
            </a:extLst>
          </p:cNvPr>
          <p:cNvGrpSpPr/>
          <p:nvPr/>
        </p:nvGrpSpPr>
        <p:grpSpPr>
          <a:xfrm>
            <a:off x="167390" y="139890"/>
            <a:ext cx="11857220" cy="6578222"/>
            <a:chOff x="167390" y="139890"/>
            <a:chExt cx="11857220" cy="6578222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77BFD330-BF44-1606-0072-34822F0D0C26}"/>
                </a:ext>
              </a:extLst>
            </p:cNvPr>
            <p:cNvSpPr/>
            <p:nvPr/>
          </p:nvSpPr>
          <p:spPr>
            <a:xfrm>
              <a:off x="167390" y="376888"/>
              <a:ext cx="11857220" cy="239843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6068C7B6-40AA-AFA4-820B-C0674CD45246}"/>
                </a:ext>
              </a:extLst>
            </p:cNvPr>
            <p:cNvSpPr/>
            <p:nvPr/>
          </p:nvSpPr>
          <p:spPr>
            <a:xfrm rot="5400000" flipV="1">
              <a:off x="8370115" y="3297212"/>
              <a:ext cx="6578222" cy="263577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A402772-81FA-FD9D-B1DB-7FF08BB6F49A}"/>
              </a:ext>
            </a:extLst>
          </p:cNvPr>
          <p:cNvGrpSpPr/>
          <p:nvPr/>
        </p:nvGrpSpPr>
        <p:grpSpPr>
          <a:xfrm>
            <a:off x="1404079" y="216147"/>
            <a:ext cx="2643266" cy="653400"/>
            <a:chOff x="1404079" y="216147"/>
            <a:chExt cx="2643266" cy="653400"/>
          </a:xfrm>
        </p:grpSpPr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CE88D926-665B-67EB-0A2E-5C27DF03F21B}"/>
                </a:ext>
              </a:extLst>
            </p:cNvPr>
            <p:cNvSpPr/>
            <p:nvPr/>
          </p:nvSpPr>
          <p:spPr>
            <a:xfrm>
              <a:off x="1404079" y="216147"/>
              <a:ext cx="2643266" cy="6534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C4BCE42-83AC-98FA-6C84-9590C026094C}"/>
                </a:ext>
              </a:extLst>
            </p:cNvPr>
            <p:cNvSpPr txBox="1"/>
            <p:nvPr/>
          </p:nvSpPr>
          <p:spPr>
            <a:xfrm>
              <a:off x="1748853" y="250459"/>
              <a:ext cx="229849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3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移動支援</a:t>
              </a:r>
              <a:endParaRPr kumimoji="1"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270" y="2714740"/>
            <a:ext cx="3808500" cy="3643588"/>
          </a:xfrm>
          <a:prstGeom prst="rect">
            <a:avLst/>
          </a:prstGeom>
        </p:spPr>
      </p:pic>
      <p:sp>
        <p:nvSpPr>
          <p:cNvPr id="16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5108753" y="5890481"/>
            <a:ext cx="6036171" cy="827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ブレーキのかけ忘れで、車いすの後退による転倒や、しりもち事故を予防できます。</a:t>
            </a:r>
            <a:endParaRPr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-25654" y="1015829"/>
            <a:ext cx="7093003" cy="617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◎</a:t>
            </a:r>
            <a:r>
              <a:rPr lang="ja-JP" alt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車いす　</a:t>
            </a:r>
            <a:r>
              <a:rPr lang="en-US" altLang="ja-JP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SKT</a:t>
            </a:r>
            <a:r>
              <a:rPr lang="ja-JP" alt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（スキット）</a:t>
            </a:r>
            <a:r>
              <a:rPr lang="en-US" altLang="ja-JP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-400B</a:t>
            </a:r>
          </a:p>
        </p:txBody>
      </p:sp>
      <p:sp>
        <p:nvSpPr>
          <p:cNvPr id="18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99753" y="1819489"/>
            <a:ext cx="6654084" cy="5065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立ち上がると</a:t>
            </a:r>
            <a:endParaRPr lang="en-US" altLang="ja-JP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自動でブレーキがかかります！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495" y="1779714"/>
            <a:ext cx="7154942" cy="4031316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4"/>
          <a:srcRect l="4111" t="9064" r="1" b="5959"/>
          <a:stretch/>
        </p:blipFill>
        <p:spPr>
          <a:xfrm>
            <a:off x="9619146" y="777472"/>
            <a:ext cx="1525778" cy="1352127"/>
          </a:xfrm>
          <a:prstGeom prst="rect">
            <a:avLst/>
          </a:prstGeom>
        </p:spPr>
      </p:pic>
      <p:sp>
        <p:nvSpPr>
          <p:cNvPr id="22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5980278" y="1115433"/>
            <a:ext cx="5313564" cy="58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介護保険適応：レンタル商品</a:t>
            </a:r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1714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4098149-07BB-1C4D-68E3-16185E07F591}"/>
              </a:ext>
            </a:extLst>
          </p:cNvPr>
          <p:cNvGrpSpPr/>
          <p:nvPr/>
        </p:nvGrpSpPr>
        <p:grpSpPr>
          <a:xfrm>
            <a:off x="167390" y="139890"/>
            <a:ext cx="11857220" cy="6578222"/>
            <a:chOff x="167390" y="139890"/>
            <a:chExt cx="11857220" cy="6578222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77BFD330-BF44-1606-0072-34822F0D0C26}"/>
                </a:ext>
              </a:extLst>
            </p:cNvPr>
            <p:cNvSpPr/>
            <p:nvPr/>
          </p:nvSpPr>
          <p:spPr>
            <a:xfrm>
              <a:off x="167390" y="376888"/>
              <a:ext cx="11857220" cy="239843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6068C7B6-40AA-AFA4-820B-C0674CD45246}"/>
                </a:ext>
              </a:extLst>
            </p:cNvPr>
            <p:cNvSpPr/>
            <p:nvPr/>
          </p:nvSpPr>
          <p:spPr>
            <a:xfrm rot="5400000" flipV="1">
              <a:off x="8370115" y="3297212"/>
              <a:ext cx="6578222" cy="263577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0914809-ACD8-A575-C379-B276F3E3BD30}"/>
              </a:ext>
            </a:extLst>
          </p:cNvPr>
          <p:cNvGrpSpPr/>
          <p:nvPr/>
        </p:nvGrpSpPr>
        <p:grpSpPr>
          <a:xfrm>
            <a:off x="1396128" y="224098"/>
            <a:ext cx="2643266" cy="653400"/>
            <a:chOff x="1404079" y="216147"/>
            <a:chExt cx="2643266" cy="653400"/>
          </a:xfrm>
        </p:grpSpPr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9E5CF01A-0201-B7EA-8732-0DD94A0E1F85}"/>
                </a:ext>
              </a:extLst>
            </p:cNvPr>
            <p:cNvSpPr/>
            <p:nvPr/>
          </p:nvSpPr>
          <p:spPr>
            <a:xfrm>
              <a:off x="1404079" y="216147"/>
              <a:ext cx="2643266" cy="6534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DF6EA79-1B36-0988-1138-6FBFF0B0D47A}"/>
                </a:ext>
              </a:extLst>
            </p:cNvPr>
            <p:cNvSpPr txBox="1"/>
            <p:nvPr/>
          </p:nvSpPr>
          <p:spPr>
            <a:xfrm>
              <a:off x="1748853" y="250459"/>
              <a:ext cx="229849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3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外出支援</a:t>
              </a:r>
              <a:endParaRPr kumimoji="1"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2"/>
          <a:srcRect t="14383"/>
          <a:stretch/>
        </p:blipFill>
        <p:spPr>
          <a:xfrm>
            <a:off x="454869" y="1593421"/>
            <a:ext cx="6039051" cy="3172010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5153" y="766234"/>
            <a:ext cx="1212245" cy="1227593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5194" y="5974004"/>
            <a:ext cx="1164437" cy="823031"/>
          </a:xfrm>
          <a:prstGeom prst="rect">
            <a:avLst/>
          </a:prstGeom>
        </p:spPr>
      </p:pic>
      <p:sp>
        <p:nvSpPr>
          <p:cNvPr id="24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0" y="877497"/>
            <a:ext cx="4049882" cy="617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◎パルモどっち君</a:t>
            </a:r>
            <a:r>
              <a:rPr lang="en-US" altLang="ja-JP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</a:p>
        </p:txBody>
      </p:sp>
      <p:sp>
        <p:nvSpPr>
          <p:cNvPr id="26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948695" y="5029043"/>
            <a:ext cx="10480936" cy="17679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専用の靴</a:t>
            </a:r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GPS</a:t>
            </a:r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センサーを取付けることで、</a:t>
            </a:r>
            <a:endParaRPr lang="en-US" altLang="ja-JP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「ひとり歩き」をスマホの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GPS</a:t>
            </a:r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機能で通知、後追いが出来ます。</a:t>
            </a:r>
            <a:endParaRPr lang="en-US" altLang="ja-JP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手ぶら</a:t>
            </a:r>
            <a:r>
              <a:rPr lang="ja-JP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で出かける方向けの商品です。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5"/>
          <a:srcRect l="5200" t="5389" r="35716" b="59156"/>
          <a:stretch/>
        </p:blipFill>
        <p:spPr>
          <a:xfrm>
            <a:off x="7281949" y="2168800"/>
            <a:ext cx="3295287" cy="18704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3414350" y="982906"/>
            <a:ext cx="5313564" cy="58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自費レンタル対象商品</a:t>
            </a:r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6930995" y="4241736"/>
            <a:ext cx="4596442" cy="58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専用シューズの購入が必要となります。</a:t>
            </a:r>
            <a:endParaRPr lang="en-US" altLang="ja-JP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782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4098149-07BB-1C4D-68E3-16185E07F591}"/>
              </a:ext>
            </a:extLst>
          </p:cNvPr>
          <p:cNvGrpSpPr/>
          <p:nvPr/>
        </p:nvGrpSpPr>
        <p:grpSpPr>
          <a:xfrm>
            <a:off x="167390" y="139890"/>
            <a:ext cx="11857220" cy="6578222"/>
            <a:chOff x="167390" y="139890"/>
            <a:chExt cx="11857220" cy="6578222"/>
          </a:xfrm>
          <a:solidFill>
            <a:srgbClr val="0070C0"/>
          </a:solidFill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77BFD330-BF44-1606-0072-34822F0D0C26}"/>
                </a:ext>
              </a:extLst>
            </p:cNvPr>
            <p:cNvSpPr/>
            <p:nvPr/>
          </p:nvSpPr>
          <p:spPr>
            <a:xfrm>
              <a:off x="167390" y="376888"/>
              <a:ext cx="11857220" cy="239843"/>
            </a:xfrm>
            <a:prstGeom prst="rect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6068C7B6-40AA-AFA4-820B-C0674CD45246}"/>
                </a:ext>
              </a:extLst>
            </p:cNvPr>
            <p:cNvSpPr/>
            <p:nvPr/>
          </p:nvSpPr>
          <p:spPr>
            <a:xfrm rot="5400000" flipV="1">
              <a:off x="8370115" y="3297212"/>
              <a:ext cx="6578222" cy="263577"/>
            </a:xfrm>
            <a:prstGeom prst="rect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C28EFE8-5A79-6488-1B37-CFD81489EB5A}"/>
              </a:ext>
            </a:extLst>
          </p:cNvPr>
          <p:cNvGrpSpPr/>
          <p:nvPr/>
        </p:nvGrpSpPr>
        <p:grpSpPr>
          <a:xfrm>
            <a:off x="1404079" y="216147"/>
            <a:ext cx="2643266" cy="653400"/>
            <a:chOff x="1404079" y="216147"/>
            <a:chExt cx="2643266" cy="653400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988DEB2A-12C0-1D13-3AD9-8EEF9CACD1C6}"/>
                </a:ext>
              </a:extLst>
            </p:cNvPr>
            <p:cNvSpPr/>
            <p:nvPr/>
          </p:nvSpPr>
          <p:spPr>
            <a:xfrm>
              <a:off x="1404079" y="216147"/>
              <a:ext cx="2643266" cy="6534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BDED6D3-57F9-21F7-DD10-F8CE4BEBBF8A}"/>
                </a:ext>
              </a:extLst>
            </p:cNvPr>
            <p:cNvSpPr txBox="1"/>
            <p:nvPr/>
          </p:nvSpPr>
          <p:spPr>
            <a:xfrm>
              <a:off x="1576466" y="250459"/>
              <a:ext cx="22984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物忘れ支援</a:t>
              </a:r>
              <a:endParaRPr kumimoji="1"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2"/>
          <a:srcRect l="30266" t="14726" r="17442" b="8328"/>
          <a:stretch/>
        </p:blipFill>
        <p:spPr>
          <a:xfrm>
            <a:off x="6946679" y="741737"/>
            <a:ext cx="1820488" cy="2678761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507" y="835234"/>
            <a:ext cx="1834863" cy="1405407"/>
          </a:xfrm>
          <a:prstGeom prst="rect">
            <a:avLst/>
          </a:prstGeom>
        </p:spPr>
      </p:pic>
      <p:sp>
        <p:nvSpPr>
          <p:cNvPr id="21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98169" y="926962"/>
            <a:ext cx="3517868" cy="617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◎</a:t>
            </a:r>
            <a:r>
              <a:rPr lang="ja-JP" alt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パルモケア</a:t>
            </a:r>
            <a:r>
              <a:rPr lang="en-US" altLang="ja-JP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</a:p>
        </p:txBody>
      </p:sp>
      <p:sp>
        <p:nvSpPr>
          <p:cNvPr id="22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5844929" y="3639001"/>
            <a:ext cx="5185648" cy="17679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カメラの画像変化を感知して、</a:t>
            </a:r>
            <a:endParaRPr lang="en-US" altLang="ja-JP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遠隔のスマホに通知します。</a:t>
            </a:r>
            <a:endParaRPr lang="en-US" altLang="ja-JP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スマホ操作でカメラ操作・声かけが可能です。</a:t>
            </a:r>
            <a:endParaRPr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5053" y="5310861"/>
            <a:ext cx="2621659" cy="1208565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010" y="2081117"/>
            <a:ext cx="5120249" cy="3982291"/>
          </a:xfrm>
          <a:prstGeom prst="rect">
            <a:avLst/>
          </a:prstGeom>
        </p:spPr>
      </p:pic>
      <p:sp>
        <p:nvSpPr>
          <p:cNvPr id="18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2692839" y="1017150"/>
            <a:ext cx="5313564" cy="58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介護保険適応：レンタル商品</a:t>
            </a:r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29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4098149-07BB-1C4D-68E3-16185E07F591}"/>
              </a:ext>
            </a:extLst>
          </p:cNvPr>
          <p:cNvGrpSpPr/>
          <p:nvPr/>
        </p:nvGrpSpPr>
        <p:grpSpPr>
          <a:xfrm>
            <a:off x="167390" y="139890"/>
            <a:ext cx="11857220" cy="6578222"/>
            <a:chOff x="167390" y="139890"/>
            <a:chExt cx="11857220" cy="6578222"/>
          </a:xfrm>
          <a:solidFill>
            <a:srgbClr val="0070C0"/>
          </a:solidFill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77BFD330-BF44-1606-0072-34822F0D0C26}"/>
                </a:ext>
              </a:extLst>
            </p:cNvPr>
            <p:cNvSpPr/>
            <p:nvPr/>
          </p:nvSpPr>
          <p:spPr>
            <a:xfrm>
              <a:off x="167390" y="376888"/>
              <a:ext cx="11857220" cy="239843"/>
            </a:xfrm>
            <a:prstGeom prst="rect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6068C7B6-40AA-AFA4-820B-C0674CD45246}"/>
                </a:ext>
              </a:extLst>
            </p:cNvPr>
            <p:cNvSpPr/>
            <p:nvPr/>
          </p:nvSpPr>
          <p:spPr>
            <a:xfrm rot="5400000" flipV="1">
              <a:off x="8370115" y="3297212"/>
              <a:ext cx="6578222" cy="263577"/>
            </a:xfrm>
            <a:prstGeom prst="rect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C28EFE8-5A79-6488-1B37-CFD81489EB5A}"/>
              </a:ext>
            </a:extLst>
          </p:cNvPr>
          <p:cNvGrpSpPr/>
          <p:nvPr/>
        </p:nvGrpSpPr>
        <p:grpSpPr>
          <a:xfrm>
            <a:off x="1404079" y="216147"/>
            <a:ext cx="2643266" cy="653400"/>
            <a:chOff x="1404079" y="216147"/>
            <a:chExt cx="2643266" cy="653400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988DEB2A-12C0-1D13-3AD9-8EEF9CACD1C6}"/>
                </a:ext>
              </a:extLst>
            </p:cNvPr>
            <p:cNvSpPr/>
            <p:nvPr/>
          </p:nvSpPr>
          <p:spPr>
            <a:xfrm>
              <a:off x="1404079" y="216147"/>
              <a:ext cx="2643266" cy="6534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BDED6D3-57F9-21F7-DD10-F8CE4BEBBF8A}"/>
                </a:ext>
              </a:extLst>
            </p:cNvPr>
            <p:cNvSpPr txBox="1"/>
            <p:nvPr/>
          </p:nvSpPr>
          <p:spPr>
            <a:xfrm>
              <a:off x="1576466" y="250459"/>
              <a:ext cx="22984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物忘れ支援</a:t>
              </a:r>
              <a:endParaRPr kumimoji="1"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2"/>
          <a:srcRect r="23268"/>
          <a:stretch/>
        </p:blipFill>
        <p:spPr>
          <a:xfrm>
            <a:off x="415308" y="1693704"/>
            <a:ext cx="4406074" cy="4707096"/>
          </a:xfrm>
          <a:prstGeom prst="rect">
            <a:avLst/>
          </a:prstGeom>
        </p:spPr>
      </p:pic>
      <p:sp>
        <p:nvSpPr>
          <p:cNvPr id="24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245436" y="1030288"/>
            <a:ext cx="2074980" cy="617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◎</a:t>
            </a:r>
            <a:r>
              <a:rPr lang="ja-JP" alt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自助具</a:t>
            </a:r>
            <a:endParaRPr lang="en-US" altLang="ja-JP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5609640" y="5655273"/>
            <a:ext cx="5169652" cy="17679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自助具ひとつで、自らの力を用いて、身の回りの出来ることを継続することも大切です。</a:t>
            </a:r>
            <a:endParaRPr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/>
          <a:srcRect t="8271" b="7259"/>
          <a:stretch/>
        </p:blipFill>
        <p:spPr>
          <a:xfrm>
            <a:off x="5300278" y="632608"/>
            <a:ext cx="2200275" cy="1753986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4"/>
          <a:srcRect t="9714" b="10086"/>
          <a:stretch/>
        </p:blipFill>
        <p:spPr>
          <a:xfrm>
            <a:off x="8825343" y="1693704"/>
            <a:ext cx="2601563" cy="2086495"/>
          </a:xfrm>
          <a:prstGeom prst="rect">
            <a:avLst/>
          </a:prstGeom>
        </p:spPr>
      </p:pic>
      <p:sp>
        <p:nvSpPr>
          <p:cNvPr id="23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7500553" y="1127437"/>
            <a:ext cx="4041549" cy="423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ピンセットでつまむように使います。</a:t>
            </a:r>
            <a:endParaRPr lang="en-US" altLang="ja-JP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4889319" y="2565460"/>
            <a:ext cx="4041549" cy="423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皿の淵が高いことで、食事をすくいやすくなっています。</a:t>
            </a:r>
            <a:endParaRPr lang="en-US" altLang="ja-JP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278" y="3283240"/>
            <a:ext cx="2312324" cy="2312324"/>
          </a:xfrm>
          <a:prstGeom prst="rect">
            <a:avLst/>
          </a:prstGeom>
        </p:spPr>
      </p:pic>
      <p:sp>
        <p:nvSpPr>
          <p:cNvPr id="28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7612602" y="4506084"/>
            <a:ext cx="4041549" cy="423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取</a:t>
            </a:r>
            <a:r>
              <a:rPr lang="ja-JP" altLang="en-US" sz="1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っ</a:t>
            </a:r>
            <a:r>
              <a:rPr lang="ja-JP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手が付いている為、持ちやすい</a:t>
            </a:r>
            <a:endParaRPr lang="en-US" altLang="ja-JP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形状</a:t>
            </a:r>
            <a:r>
              <a:rPr lang="ja-JP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です。</a:t>
            </a:r>
            <a:endParaRPr lang="en-US" altLang="ja-JP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9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1824609" y="1115828"/>
            <a:ext cx="1802205" cy="393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自費購入</a:t>
            </a:r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358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4098149-07BB-1C4D-68E3-16185E07F591}"/>
              </a:ext>
            </a:extLst>
          </p:cNvPr>
          <p:cNvGrpSpPr/>
          <p:nvPr/>
        </p:nvGrpSpPr>
        <p:grpSpPr>
          <a:xfrm>
            <a:off x="167390" y="139890"/>
            <a:ext cx="11857220" cy="6578222"/>
            <a:chOff x="167390" y="139890"/>
            <a:chExt cx="11857220" cy="6578222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77BFD330-BF44-1606-0072-34822F0D0C26}"/>
                </a:ext>
              </a:extLst>
            </p:cNvPr>
            <p:cNvSpPr/>
            <p:nvPr/>
          </p:nvSpPr>
          <p:spPr>
            <a:xfrm>
              <a:off x="167390" y="376888"/>
              <a:ext cx="11857220" cy="239843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6068C7B6-40AA-AFA4-820B-C0674CD45246}"/>
                </a:ext>
              </a:extLst>
            </p:cNvPr>
            <p:cNvSpPr/>
            <p:nvPr/>
          </p:nvSpPr>
          <p:spPr>
            <a:xfrm rot="5400000" flipV="1">
              <a:off x="8370115" y="3297212"/>
              <a:ext cx="6578222" cy="263577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A402772-81FA-FD9D-B1DB-7FF08BB6F49A}"/>
              </a:ext>
            </a:extLst>
          </p:cNvPr>
          <p:cNvGrpSpPr/>
          <p:nvPr/>
        </p:nvGrpSpPr>
        <p:grpSpPr>
          <a:xfrm>
            <a:off x="1404079" y="216147"/>
            <a:ext cx="2643266" cy="653400"/>
            <a:chOff x="1404079" y="216147"/>
            <a:chExt cx="2643266" cy="653400"/>
          </a:xfrm>
        </p:grpSpPr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CE88D926-665B-67EB-0A2E-5C27DF03F21B}"/>
                </a:ext>
              </a:extLst>
            </p:cNvPr>
            <p:cNvSpPr/>
            <p:nvPr/>
          </p:nvSpPr>
          <p:spPr>
            <a:xfrm>
              <a:off x="1404079" y="216147"/>
              <a:ext cx="2643266" cy="6534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C4BCE42-83AC-98FA-6C84-9590C026094C}"/>
                </a:ext>
              </a:extLst>
            </p:cNvPr>
            <p:cNvSpPr txBox="1"/>
            <p:nvPr/>
          </p:nvSpPr>
          <p:spPr>
            <a:xfrm>
              <a:off x="1748853" y="250459"/>
              <a:ext cx="229849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3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移動支援</a:t>
              </a:r>
              <a:endParaRPr kumimoji="1"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12" name="図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12" y="2982577"/>
            <a:ext cx="4832197" cy="3814291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3"/>
          <a:srcRect l="1787" t="48614" r="2213" b="3201"/>
          <a:stretch/>
        </p:blipFill>
        <p:spPr>
          <a:xfrm>
            <a:off x="96735" y="1544474"/>
            <a:ext cx="4987637" cy="1438103"/>
          </a:xfrm>
          <a:prstGeom prst="rect">
            <a:avLst/>
          </a:prstGeom>
        </p:spPr>
      </p:pic>
      <p:sp>
        <p:nvSpPr>
          <p:cNvPr id="19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167390" y="1037379"/>
            <a:ext cx="3117097" cy="617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◎</a:t>
            </a:r>
            <a:r>
              <a:rPr lang="ja-JP" alt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介護シューズ</a:t>
            </a:r>
            <a:endParaRPr lang="en-US" altLang="ja-JP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6417590" y="6030369"/>
            <a:ext cx="4761271" cy="827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マジックテープで履きやすく、軽量だから躓き予防になります</a:t>
            </a:r>
            <a:endParaRPr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 rotWithShape="1">
          <a:blip r:embed="rId4"/>
          <a:srcRect l="12696" t="4951" r="-514" b="331"/>
          <a:stretch/>
        </p:blipFill>
        <p:spPr>
          <a:xfrm>
            <a:off x="5226615" y="1037379"/>
            <a:ext cx="1422016" cy="1771573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2934" y="677292"/>
            <a:ext cx="4400215" cy="5199806"/>
          </a:xfrm>
          <a:prstGeom prst="rect">
            <a:avLst/>
          </a:prstGeom>
        </p:spPr>
      </p:pic>
      <p:sp>
        <p:nvSpPr>
          <p:cNvPr id="22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2898099" y="1129084"/>
            <a:ext cx="1802205" cy="393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自費購入</a:t>
            </a:r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0883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天井照明のフレーム・飾り枠イラスト | 無料のフリー素材 ...">
            <a:extLst>
              <a:ext uri="{FF2B5EF4-FFF2-40B4-BE49-F238E27FC236}">
                <a16:creationId xmlns:a16="http://schemas.microsoft.com/office/drawing/2014/main" id="{751B032B-5806-AACA-D094-8F5D499BD3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" t="71411" r="3720" b="4006"/>
          <a:stretch/>
        </p:blipFill>
        <p:spPr bwMode="auto">
          <a:xfrm>
            <a:off x="22485" y="6149066"/>
            <a:ext cx="12147029" cy="6697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9D4C854-5F66-063B-667D-34C4484D2C5A}"/>
              </a:ext>
            </a:extLst>
          </p:cNvPr>
          <p:cNvGrpSpPr/>
          <p:nvPr/>
        </p:nvGrpSpPr>
        <p:grpSpPr>
          <a:xfrm>
            <a:off x="-44970" y="0"/>
            <a:ext cx="12192000" cy="884420"/>
            <a:chOff x="0" y="1"/>
            <a:chExt cx="11784766" cy="884420"/>
          </a:xfrm>
        </p:grpSpPr>
        <p:pic>
          <p:nvPicPr>
            <p:cNvPr id="11" name="図 10" descr="天井照明のフレーム・飾り枠イラスト | 無料のフリー素材 ...">
              <a:extLst>
                <a:ext uri="{FF2B5EF4-FFF2-40B4-BE49-F238E27FC236}">
                  <a16:creationId xmlns:a16="http://schemas.microsoft.com/office/drawing/2014/main" id="{02D33BFC-8579-5908-5211-AE7AC2EB24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4" t="7668" r="3720" b="64908"/>
            <a:stretch/>
          </p:blipFill>
          <p:spPr bwMode="auto">
            <a:xfrm>
              <a:off x="0" y="1"/>
              <a:ext cx="5966085" cy="88442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図 11" descr="天井照明のフレーム・飾り枠イラスト | 無料のフリー素材 ...">
              <a:extLst>
                <a:ext uri="{FF2B5EF4-FFF2-40B4-BE49-F238E27FC236}">
                  <a16:creationId xmlns:a16="http://schemas.microsoft.com/office/drawing/2014/main" id="{C702DD41-3833-AC1A-3107-9EB17B0E18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4" t="7668" r="3720" b="64908"/>
            <a:stretch/>
          </p:blipFill>
          <p:spPr bwMode="auto">
            <a:xfrm>
              <a:off x="5818681" y="1"/>
              <a:ext cx="5966085" cy="88442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5" name="テキスト ボックス 4">
            <a:extLst>
              <a:ext uri="{FF2B5EF4-FFF2-40B4-BE49-F238E27FC236}">
                <a16:creationId xmlns:a16="http://schemas.microsoft.com/office/drawing/2014/main" id="{3D568E39-B72C-8D62-2CA2-309BACA5078D}"/>
              </a:ext>
            </a:extLst>
          </p:cNvPr>
          <p:cNvSpPr txBox="1"/>
          <p:nvPr/>
        </p:nvSpPr>
        <p:spPr>
          <a:xfrm>
            <a:off x="1105604" y="822342"/>
            <a:ext cx="9738354" cy="510396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74295" tIns="8890" rIns="74295" bIns="88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ja-JP" sz="3200" kern="100" dirty="0">
                <a:ln>
                  <a:noFill/>
                </a:ln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～認知症の物忘れを便利な用具でカバーしよう～</a:t>
            </a:r>
            <a:endParaRPr lang="ja-JP" sz="3200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2" name="字幕 2">
            <a:extLst>
              <a:ext uri="{FF2B5EF4-FFF2-40B4-BE49-F238E27FC236}">
                <a16:creationId xmlns:a16="http://schemas.microsoft.com/office/drawing/2014/main" id="{3AB65E9A-A0EC-29EC-53BA-BF2EC059CAFE}"/>
              </a:ext>
            </a:extLst>
          </p:cNvPr>
          <p:cNvSpPr txBox="1">
            <a:spLocks/>
          </p:cNvSpPr>
          <p:nvPr/>
        </p:nvSpPr>
        <p:spPr>
          <a:xfrm>
            <a:off x="390411" y="1497504"/>
            <a:ext cx="10662700" cy="47382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脳の神経細胞が減る、壊れるのが認知症。その症状は・・・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・記憶障害→指の間からこぼれ落ちる記憶（物忘れ）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・見当識障害→タイムマシーン体験（ここはどこ？今は昼？）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・実行機能障害→初めてのお使い（段取り、手順がわからない）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・理解</a:t>
            </a:r>
            <a:r>
              <a:rPr lang="en-US" altLang="ja-JP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判断力障害→連発されるなぞなぞ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（複数のことが一度に考えられない）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・失行→進化する携帯電話（いつもの物が別物に！？）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・失認→異国の旅（知らない顔に知らない道具・・・）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・失語→壊れた電子辞書（言葉が変換できない）</a:t>
            </a:r>
            <a:endParaRPr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endParaRPr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052" name="Picture 4" descr="アトラクション ジェットコースターイラスト／無料イラスト ...">
            <a:extLst>
              <a:ext uri="{FF2B5EF4-FFF2-40B4-BE49-F238E27FC236}">
                <a16:creationId xmlns:a16="http://schemas.microsoft.com/office/drawing/2014/main" id="{E74E8EB8-252E-A3E3-3BD3-8AB6FE977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5882" l="661" r="99119">
                        <a14:foregroundMark x1="1101" y1="71765" x2="10793" y2="69706"/>
                        <a14:foregroundMark x1="3084" y1="92647" x2="13216" y2="83824"/>
                        <a14:foregroundMark x1="81718" y1="29412" x2="98458" y2="41471"/>
                        <a14:foregroundMark x1="98458" y1="41471" x2="99119" y2="42941"/>
                        <a14:foregroundMark x1="36784" y1="90588" x2="32599" y2="95882"/>
                        <a14:foregroundMark x1="80396" y1="52941" x2="8237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6023">
            <a:off x="8457445" y="4073462"/>
            <a:ext cx="3197654" cy="2394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ぎゃイラスト／無料イラスト/フリー素材なら「イラストAC」">
            <a:extLst>
              <a:ext uri="{FF2B5EF4-FFF2-40B4-BE49-F238E27FC236}">
                <a16:creationId xmlns:a16="http://schemas.microsoft.com/office/drawing/2014/main" id="{864CC99E-7BB8-D551-2357-D213564FC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3091" r="90066">
                        <a14:foregroundMark x1="3091" y1="45882" x2="10817" y2="40882"/>
                        <a14:foregroundMark x1="22958" y1="31765" x2="21634" y2="31176"/>
                        <a14:foregroundMark x1="23841" y1="30588" x2="24945" y2="31471"/>
                        <a14:foregroundMark x1="27594" y1="47059" x2="29801" y2="47941"/>
                        <a14:foregroundMark x1="44812" y1="42647" x2="46358" y2="42647"/>
                        <a14:foregroundMark x1="54746" y1="41176" x2="55629" y2="40000"/>
                        <a14:foregroundMark x1="66887" y1="35882" x2="68212" y2="35882"/>
                        <a14:foregroundMark x1="74614" y1="30294" x2="76821" y2="30000"/>
                        <a14:foregroundMark x1="82340" y1="26765" x2="82340" y2="26765"/>
                        <a14:foregroundMark x1="82781" y1="50294" x2="83664" y2="49118"/>
                        <a14:foregroundMark x1="90066" y1="46176" x2="90066" y2="46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303" y="3122458"/>
            <a:ext cx="2083017" cy="1563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018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4098149-07BB-1C4D-68E3-16185E07F591}"/>
              </a:ext>
            </a:extLst>
          </p:cNvPr>
          <p:cNvGrpSpPr/>
          <p:nvPr/>
        </p:nvGrpSpPr>
        <p:grpSpPr>
          <a:xfrm>
            <a:off x="167390" y="139890"/>
            <a:ext cx="11857220" cy="6578222"/>
            <a:chOff x="167390" y="139890"/>
            <a:chExt cx="11857220" cy="6578222"/>
          </a:xfrm>
          <a:solidFill>
            <a:srgbClr val="00B050"/>
          </a:solidFill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77BFD330-BF44-1606-0072-34822F0D0C26}"/>
                </a:ext>
              </a:extLst>
            </p:cNvPr>
            <p:cNvSpPr/>
            <p:nvPr/>
          </p:nvSpPr>
          <p:spPr>
            <a:xfrm>
              <a:off x="167390" y="376888"/>
              <a:ext cx="11857220" cy="239843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6068C7B6-40AA-AFA4-820B-C0674CD45246}"/>
                </a:ext>
              </a:extLst>
            </p:cNvPr>
            <p:cNvSpPr/>
            <p:nvPr/>
          </p:nvSpPr>
          <p:spPr>
            <a:xfrm rot="5400000" flipV="1">
              <a:off x="8370115" y="3297212"/>
              <a:ext cx="6578222" cy="263577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88B6166-26C1-1820-D4F8-3E16EC360497}"/>
              </a:ext>
            </a:extLst>
          </p:cNvPr>
          <p:cNvGrpSpPr/>
          <p:nvPr/>
        </p:nvGrpSpPr>
        <p:grpSpPr>
          <a:xfrm>
            <a:off x="1404079" y="216146"/>
            <a:ext cx="2643266" cy="653400"/>
            <a:chOff x="1404079" y="216146"/>
            <a:chExt cx="2643266" cy="653400"/>
          </a:xfrm>
        </p:grpSpPr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B5CBDC8A-C62B-E578-C8AA-CE1C718848A9}"/>
                </a:ext>
              </a:extLst>
            </p:cNvPr>
            <p:cNvSpPr/>
            <p:nvPr/>
          </p:nvSpPr>
          <p:spPr>
            <a:xfrm>
              <a:off x="1404079" y="216146"/>
              <a:ext cx="2643266" cy="6534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F2789D9-43FF-EBFE-B48C-8C93EF4DE116}"/>
                </a:ext>
              </a:extLst>
            </p:cNvPr>
            <p:cNvSpPr txBox="1"/>
            <p:nvPr/>
          </p:nvSpPr>
          <p:spPr>
            <a:xfrm>
              <a:off x="1748853" y="250458"/>
              <a:ext cx="229849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排泄支援</a:t>
              </a:r>
            </a:p>
          </p:txBody>
        </p:sp>
      </p:grpSp>
      <p:pic>
        <p:nvPicPr>
          <p:cNvPr id="12" name="図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1" y="2345005"/>
            <a:ext cx="4750379" cy="2690566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2503" y="1725057"/>
            <a:ext cx="2412333" cy="2064126"/>
          </a:xfrm>
          <a:prstGeom prst="rect">
            <a:avLst/>
          </a:prstGeom>
        </p:spPr>
      </p:pic>
      <p:sp>
        <p:nvSpPr>
          <p:cNvPr id="20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64771" y="867121"/>
            <a:ext cx="5047410" cy="617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◎</a:t>
            </a:r>
            <a:r>
              <a:rPr lang="en-US" altLang="ja-JP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D-free</a:t>
            </a:r>
            <a:r>
              <a:rPr lang="ja-JP" alt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（ディー・フリー）</a:t>
            </a:r>
            <a:endParaRPr lang="en-US" altLang="ja-JP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316890" y="5446949"/>
            <a:ext cx="4817643" cy="9284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排尿のタイミングを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見える化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</a:t>
            </a:r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して本人・介助者の負担や不安を軽減出来ます。</a:t>
            </a:r>
            <a:endParaRPr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5879739" y="752042"/>
            <a:ext cx="2440069" cy="617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◎防水シーツ</a:t>
            </a:r>
            <a:endParaRPr lang="en-US" altLang="ja-JP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7656195" y="5059584"/>
            <a:ext cx="4021060" cy="9284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洗い替え・使い捨てタイプ、部分的・全面タイプ等復習種類があります</a:t>
            </a:r>
            <a:endParaRPr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0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64771" y="1477012"/>
            <a:ext cx="5313564" cy="58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介護保険適応：特定福祉用具購入対象商品</a:t>
            </a:r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1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5814893" y="1331284"/>
            <a:ext cx="1802205" cy="393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自費購入</a:t>
            </a:r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7469" y="1769427"/>
            <a:ext cx="3116784" cy="2083767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5"/>
          <a:srcRect t="15317" b="13988"/>
          <a:stretch/>
        </p:blipFill>
        <p:spPr>
          <a:xfrm>
            <a:off x="5583642" y="4588625"/>
            <a:ext cx="2072553" cy="1870364"/>
          </a:xfrm>
          <a:prstGeom prst="rect">
            <a:avLst/>
          </a:prstGeom>
        </p:spPr>
      </p:pic>
      <p:sp>
        <p:nvSpPr>
          <p:cNvPr id="32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5985186" y="3901113"/>
            <a:ext cx="1802205" cy="393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洗い替えタイプ</a:t>
            </a:r>
            <a:endParaRPr lang="en-US" altLang="ja-JP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3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9322371" y="3869027"/>
            <a:ext cx="1802205" cy="393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使い捨て</a:t>
            </a:r>
            <a:r>
              <a:rPr lang="ja-JP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タイプ</a:t>
            </a:r>
            <a:endParaRPr lang="en-US" altLang="ja-JP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4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6063809" y="6458989"/>
            <a:ext cx="1802205" cy="393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全面タイプ</a:t>
            </a:r>
            <a:endParaRPr lang="en-US" altLang="ja-JP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6865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4098149-07BB-1C4D-68E3-16185E07F591}"/>
              </a:ext>
            </a:extLst>
          </p:cNvPr>
          <p:cNvGrpSpPr/>
          <p:nvPr/>
        </p:nvGrpSpPr>
        <p:grpSpPr>
          <a:xfrm>
            <a:off x="167390" y="139890"/>
            <a:ext cx="11857220" cy="6578222"/>
            <a:chOff x="167390" y="139890"/>
            <a:chExt cx="11857220" cy="6578222"/>
          </a:xfrm>
          <a:solidFill>
            <a:srgbClr val="00B050"/>
          </a:solidFill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77BFD330-BF44-1606-0072-34822F0D0C26}"/>
                </a:ext>
              </a:extLst>
            </p:cNvPr>
            <p:cNvSpPr/>
            <p:nvPr/>
          </p:nvSpPr>
          <p:spPr>
            <a:xfrm>
              <a:off x="167390" y="376888"/>
              <a:ext cx="11857220" cy="239843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6068C7B6-40AA-AFA4-820B-C0674CD45246}"/>
                </a:ext>
              </a:extLst>
            </p:cNvPr>
            <p:cNvSpPr/>
            <p:nvPr/>
          </p:nvSpPr>
          <p:spPr>
            <a:xfrm rot="5400000" flipV="1">
              <a:off x="8370115" y="3297212"/>
              <a:ext cx="6578222" cy="263577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88B6166-26C1-1820-D4F8-3E16EC360497}"/>
              </a:ext>
            </a:extLst>
          </p:cNvPr>
          <p:cNvGrpSpPr/>
          <p:nvPr/>
        </p:nvGrpSpPr>
        <p:grpSpPr>
          <a:xfrm>
            <a:off x="1404079" y="216146"/>
            <a:ext cx="2643266" cy="653400"/>
            <a:chOff x="1404079" y="216146"/>
            <a:chExt cx="2643266" cy="653400"/>
          </a:xfrm>
        </p:grpSpPr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B5CBDC8A-C62B-E578-C8AA-CE1C718848A9}"/>
                </a:ext>
              </a:extLst>
            </p:cNvPr>
            <p:cNvSpPr/>
            <p:nvPr/>
          </p:nvSpPr>
          <p:spPr>
            <a:xfrm>
              <a:off x="1404079" y="216146"/>
              <a:ext cx="2643266" cy="6534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F2789D9-43FF-EBFE-B48C-8C93EF4DE116}"/>
                </a:ext>
              </a:extLst>
            </p:cNvPr>
            <p:cNvSpPr txBox="1"/>
            <p:nvPr/>
          </p:nvSpPr>
          <p:spPr>
            <a:xfrm>
              <a:off x="1748853" y="250458"/>
              <a:ext cx="229849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排泄支援</a:t>
              </a:r>
            </a:p>
          </p:txBody>
        </p:sp>
      </p:grpSp>
      <p:pic>
        <p:nvPicPr>
          <p:cNvPr id="14" name="図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35" y="2006061"/>
            <a:ext cx="2426438" cy="2180209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3"/>
          <a:srcRect t="12029" b="10133"/>
          <a:stretch/>
        </p:blipFill>
        <p:spPr>
          <a:xfrm>
            <a:off x="6583086" y="1858917"/>
            <a:ext cx="3827680" cy="1398906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4"/>
          <a:srcRect l="23986" r="27342"/>
          <a:stretch/>
        </p:blipFill>
        <p:spPr>
          <a:xfrm>
            <a:off x="10342770" y="632738"/>
            <a:ext cx="1121425" cy="1275452"/>
          </a:xfrm>
          <a:prstGeom prst="rect">
            <a:avLst/>
          </a:prstGeom>
        </p:spPr>
      </p:pic>
      <p:sp>
        <p:nvSpPr>
          <p:cNvPr id="21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0" y="961663"/>
            <a:ext cx="6361064" cy="617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◎ポータブルトイレ（家具調・樹脂）</a:t>
            </a:r>
            <a:endParaRPr lang="en-US" altLang="ja-JP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050" name="Picture 2" descr="家具調トイレコンパクト ｜ 【安寿】の介護用品 ｜ アロン化成"/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2" r="14019"/>
          <a:stretch/>
        </p:blipFill>
        <p:spPr bwMode="auto">
          <a:xfrm>
            <a:off x="3425615" y="1967224"/>
            <a:ext cx="2171286" cy="234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142555" y="4393024"/>
            <a:ext cx="6099700" cy="9284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部屋に</a:t>
            </a:r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「トイレ」を置けば、自分でできる福祉</a:t>
            </a:r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用具</a:t>
            </a:r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です。</a:t>
            </a:r>
            <a:endParaRPr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7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6703604" y="955555"/>
            <a:ext cx="2440069" cy="617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◎おむつ</a:t>
            </a:r>
            <a:endParaRPr lang="en-US" altLang="ja-JP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8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6537212" y="3203198"/>
            <a:ext cx="4890798" cy="9284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お体の状態に合わせてパッド・</a:t>
            </a:r>
            <a:endParaRPr lang="en-US" altLang="ja-JP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パンツ・テープタイプがあります。</a:t>
            </a:r>
            <a:endParaRPr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887" y="5220253"/>
            <a:ext cx="1522615" cy="1522615"/>
          </a:xfrm>
          <a:prstGeom prst="rect">
            <a:avLst/>
          </a:prstGeom>
        </p:spPr>
      </p:pic>
      <p:sp>
        <p:nvSpPr>
          <p:cNvPr id="23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64771" y="1477012"/>
            <a:ext cx="5313564" cy="58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介護保険適応：特定福祉用具購入対象商品</a:t>
            </a:r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9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2033834" y="5901053"/>
            <a:ext cx="3707076" cy="393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バケツに被せるだけなので、排泄後は丸めて袋に捨てるだけです。</a:t>
            </a:r>
            <a:endParaRPr lang="en-US" altLang="ja-JP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7212" y="4156446"/>
            <a:ext cx="4890798" cy="2701554"/>
          </a:xfrm>
          <a:prstGeom prst="rect">
            <a:avLst/>
          </a:prstGeom>
        </p:spPr>
      </p:pic>
      <p:sp>
        <p:nvSpPr>
          <p:cNvPr id="30" name="字幕 2">
            <a:extLst>
              <a:ext uri="{FF2B5EF4-FFF2-40B4-BE49-F238E27FC236}">
                <a16:creationId xmlns:a16="http://schemas.microsoft.com/office/drawing/2014/main" id="{20FBBCCA-7545-7C50-3896-653033300290}"/>
              </a:ext>
            </a:extLst>
          </p:cNvPr>
          <p:cNvSpPr txBox="1">
            <a:spLocks/>
          </p:cNvSpPr>
          <p:nvPr/>
        </p:nvSpPr>
        <p:spPr>
          <a:xfrm>
            <a:off x="6515090" y="1459783"/>
            <a:ext cx="1802205" cy="393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自費購入</a:t>
            </a:r>
            <a:r>
              <a:rPr lang="en-US" altLang="ja-JP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379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809</Words>
  <Application>Microsoft Office PowerPoint</Application>
  <PresentationFormat>ワイド画面</PresentationFormat>
  <Paragraphs>93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21" baseType="lpstr">
      <vt:lpstr>HGS創英角ﾎﾟｯﾌﾟ体</vt:lpstr>
      <vt:lpstr>HG丸ｺﾞｼｯｸM-PRO</vt:lpstr>
      <vt:lpstr>Meiryo UI</vt:lpstr>
      <vt:lpstr>游ゴシック</vt:lpstr>
      <vt:lpstr>游ゴシック Light</vt:lpstr>
      <vt:lpstr>游明朝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地域包括支援センター仙川</dc:creator>
  <cp:lastModifiedBy>*</cp:lastModifiedBy>
  <cp:revision>27</cp:revision>
  <cp:lastPrinted>2024-09-24T11:30:35Z</cp:lastPrinted>
  <dcterms:created xsi:type="dcterms:W3CDTF">2023-07-14T05:29:33Z</dcterms:created>
  <dcterms:modified xsi:type="dcterms:W3CDTF">2024-09-24T11:36:10Z</dcterms:modified>
</cp:coreProperties>
</file>