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5" r:id="rId2"/>
    <p:sldId id="264" r:id="rId3"/>
  </p:sldIdLst>
  <p:sldSz cx="12192000" cy="16256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B87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49" d="100"/>
          <a:sy n="49" d="100"/>
        </p:scale>
        <p:origin x="26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FA9-E6BB-417B-BBA1-EB6CEDE9747B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313C-2AA7-4ED5-81B4-E0DFE0EA8E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871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FA9-E6BB-417B-BBA1-EB6CEDE9747B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313C-2AA7-4ED5-81B4-E0DFE0EA8E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3895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FA9-E6BB-417B-BBA1-EB6CEDE9747B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313C-2AA7-4ED5-81B4-E0DFE0EA8E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62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FA9-E6BB-417B-BBA1-EB6CEDE9747B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313C-2AA7-4ED5-81B4-E0DFE0EA8E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766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FA9-E6BB-417B-BBA1-EB6CEDE9747B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313C-2AA7-4ED5-81B4-E0DFE0EA8E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4500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FA9-E6BB-417B-BBA1-EB6CEDE9747B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313C-2AA7-4ED5-81B4-E0DFE0EA8E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376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FA9-E6BB-417B-BBA1-EB6CEDE9747B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313C-2AA7-4ED5-81B4-E0DFE0EA8E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20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FA9-E6BB-417B-BBA1-EB6CEDE9747B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313C-2AA7-4ED5-81B4-E0DFE0EA8E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721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FA9-E6BB-417B-BBA1-EB6CEDE9747B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313C-2AA7-4ED5-81B4-E0DFE0EA8E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629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FA9-E6BB-417B-BBA1-EB6CEDE9747B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313C-2AA7-4ED5-81B4-E0DFE0EA8E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7772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FA9-E6BB-417B-BBA1-EB6CEDE9747B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313C-2AA7-4ED5-81B4-E0DFE0EA8E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6803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EBFA9-E6BB-417B-BBA1-EB6CEDE9747B}" type="datetimeFigureOut">
              <a:rPr kumimoji="1" lang="ja-JP" altLang="en-US" smtClean="0"/>
              <a:t>2021/4/6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6313C-2AA7-4ED5-81B4-E0DFE0EA8E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09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59" y="4089214"/>
            <a:ext cx="4898222" cy="5029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1214346" y="4283802"/>
            <a:ext cx="770932" cy="54271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sz="4000" b="1" dirty="0" smtClean="0">
                <a:solidFill>
                  <a:srgbClr val="00B0F0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ヘルシーワンレジェール</a:t>
            </a:r>
            <a:endParaRPr kumimoji="1" lang="ja-JP" altLang="en-US" sz="4000" b="1" dirty="0">
              <a:solidFill>
                <a:srgbClr val="00B0F0"/>
              </a:solidFill>
              <a:latin typeface="HGP行書体" panose="03000600000000000000" pitchFamily="66" charset="-128"/>
              <a:ea typeface="HGP行書体" panose="03000600000000000000" pitchFamily="66" charset="-128"/>
            </a:endParaRPr>
          </a:p>
        </p:txBody>
      </p:sp>
      <p:sp>
        <p:nvSpPr>
          <p:cNvPr id="7" name="乗算 6"/>
          <p:cNvSpPr/>
          <p:nvPr/>
        </p:nvSpPr>
        <p:spPr>
          <a:xfrm>
            <a:off x="9616970" y="2629246"/>
            <a:ext cx="1771860" cy="6867267"/>
          </a:xfrm>
          <a:prstGeom prst="mathMultiply">
            <a:avLst>
              <a:gd name="adj1" fmla="val 337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56" y="2625771"/>
            <a:ext cx="7004774" cy="7845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テキスト ボックス 10"/>
          <p:cNvSpPr txBox="1"/>
          <p:nvPr/>
        </p:nvSpPr>
        <p:spPr>
          <a:xfrm>
            <a:off x="623108" y="10830011"/>
            <a:ext cx="6935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ヘルシーワンは軽量だけど、　　　</a:t>
            </a:r>
            <a:endParaRPr lang="en-US" altLang="ja-JP" sz="36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操作がしづらい・・・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" name="縦書きテキスト プレースホルダー 2"/>
          <p:cNvSpPr txBox="1">
            <a:spLocks/>
          </p:cNvSpPr>
          <p:nvPr/>
        </p:nvSpPr>
        <p:spPr>
          <a:xfrm>
            <a:off x="6945069" y="6288713"/>
            <a:ext cx="859725" cy="2842133"/>
          </a:xfrm>
          <a:prstGeom prst="rect">
            <a:avLst/>
          </a:prstGeom>
        </p:spPr>
        <p:txBody>
          <a:bodyPr vert="eaVert" lIns="91440" tIns="45720" rIns="91440" bIns="45720" rtlCol="0">
            <a:noAutofit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kumimoji="1"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4400" b="1" dirty="0" smtClean="0">
                <a:solidFill>
                  <a:srgbClr val="FF0000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ひまわり館</a:t>
            </a:r>
            <a:endParaRPr lang="ja-JP" altLang="en-US" sz="4400" b="1" dirty="0">
              <a:solidFill>
                <a:srgbClr val="FF0000"/>
              </a:solidFill>
              <a:latin typeface="HGP行書体" panose="03000600000000000000" pitchFamily="66" charset="-128"/>
              <a:ea typeface="HGP行書体" panose="03000600000000000000" pitchFamily="66" charset="-128"/>
            </a:endParaRPr>
          </a:p>
        </p:txBody>
      </p:sp>
      <p:sp>
        <p:nvSpPr>
          <p:cNvPr id="16" name="下矢印 15"/>
          <p:cNvSpPr/>
          <p:nvPr/>
        </p:nvSpPr>
        <p:spPr>
          <a:xfrm>
            <a:off x="3294998" y="11936240"/>
            <a:ext cx="1082449" cy="905973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441488" y="13616688"/>
            <a:ext cx="73954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 smtClean="0"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軽量のまま　　　</a:t>
            </a:r>
            <a:endParaRPr lang="en-US" altLang="ja-JP" sz="4000" b="1" dirty="0" smtClean="0">
              <a:solidFill>
                <a:srgbClr val="FFC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4000" b="1" dirty="0" smtClean="0"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前輪６０</a:t>
            </a:r>
            <a:r>
              <a:rPr lang="en-US" altLang="ja-JP" sz="4000" b="1" dirty="0" smtClean="0"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°</a:t>
            </a:r>
            <a:r>
              <a:rPr lang="ja-JP" altLang="en-US" sz="4000" b="1" dirty="0" smtClean="0"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回転可能</a:t>
            </a:r>
            <a:r>
              <a:rPr lang="ja-JP" altLang="en-US" sz="4000" b="1" dirty="0" smtClean="0"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！！</a:t>
            </a:r>
            <a:endParaRPr lang="ja-JP" altLang="en-US" sz="4000" b="1" dirty="0">
              <a:solidFill>
                <a:srgbClr val="FFC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0" y="1342908"/>
            <a:ext cx="106935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200" b="1" dirty="0" smtClean="0">
                <a:solidFill>
                  <a:srgbClr val="00B0F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メイリオ" panose="020B0604030504040204" pitchFamily="50" charset="-128"/>
              </a:rPr>
              <a:t>ヘルシーワンレジェール</a:t>
            </a:r>
            <a:endParaRPr lang="ja-JP" altLang="en-US" sz="7200" b="1" dirty="0">
              <a:solidFill>
                <a:srgbClr val="00B0F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メイリオ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480382" y="15620502"/>
            <a:ext cx="693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詳細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は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裏面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へ↓</a:t>
            </a:r>
            <a:endParaRPr lang="en-US" altLang="ja-JP" sz="36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49" b="100000" l="32184" r="1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66" t="10394" r="16362" b="19254"/>
          <a:stretch/>
        </p:blipFill>
        <p:spPr>
          <a:xfrm>
            <a:off x="8165508" y="12334038"/>
            <a:ext cx="2149179" cy="3004887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656" y="12299745"/>
            <a:ext cx="2029622" cy="23937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テキスト ボックス 20"/>
          <p:cNvSpPr txBox="1"/>
          <p:nvPr/>
        </p:nvSpPr>
        <p:spPr>
          <a:xfrm>
            <a:off x="174862" y="230787"/>
            <a:ext cx="8733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u="sng" dirty="0" smtClean="0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メイリオ" panose="020B0604030504040204" pitchFamily="50" charset="-128"/>
              </a:rPr>
              <a:t>軽量・コンパクト・小回り</a:t>
            </a:r>
            <a:endParaRPr lang="ja-JP" altLang="en-US" sz="4800" u="sng" dirty="0">
              <a:solidFill>
                <a:srgbClr val="FF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メイリオ" panose="020B0604030504040204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 rot="761621">
            <a:off x="7576080" y="738619"/>
            <a:ext cx="5149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ヘルシーワンの新機種</a:t>
            </a:r>
            <a:endParaRPr lang="ja-JP" altLang="en-US" sz="3600" b="1" dirty="0">
              <a:solidFill>
                <a:srgbClr val="FFC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8224462" y="2312730"/>
            <a:ext cx="3852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メイリオ" panose="020B0604030504040204" pitchFamily="50" charset="-128"/>
              </a:rPr>
              <a:t>始めました。</a:t>
            </a:r>
            <a:endParaRPr lang="ja-JP" altLang="en-US" sz="5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メイリオ" panose="020B0604030504040204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182946" y="12624000"/>
            <a:ext cx="5982562" cy="877805"/>
          </a:xfrm>
          <a:prstGeom prst="rect">
            <a:avLst/>
          </a:prstGeom>
          <a:noFill/>
          <a:ln>
            <a:noFill/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ja-JP" altLang="en-US" sz="4800" u="sng" dirty="0" smtClean="0">
                <a:solidFill>
                  <a:srgbClr val="FF0000"/>
                </a:solidFill>
                <a:latin typeface="+mj-ea"/>
                <a:ea typeface="+mj-ea"/>
                <a:cs typeface="メイリオ" pitchFamily="50" charset="-128"/>
              </a:rPr>
              <a:t>３</a:t>
            </a:r>
            <a:r>
              <a:rPr lang="en-US" altLang="ja-JP" sz="4800" u="sng" dirty="0" smtClean="0">
                <a:solidFill>
                  <a:srgbClr val="FF0000"/>
                </a:solidFill>
                <a:latin typeface="+mj-ea"/>
                <a:ea typeface="+mj-ea"/>
                <a:cs typeface="メイリオ" pitchFamily="50" charset="-128"/>
              </a:rPr>
              <a:t>way</a:t>
            </a:r>
            <a:r>
              <a:rPr lang="ja-JP" altLang="en-US" sz="4800" u="sng" dirty="0" smtClean="0">
                <a:solidFill>
                  <a:srgbClr val="FF0000"/>
                </a:solidFill>
                <a:latin typeface="+mj-ea"/>
                <a:ea typeface="+mj-ea"/>
                <a:cs typeface="メイリオ" pitchFamily="50" charset="-128"/>
              </a:rPr>
              <a:t>キャスター採用</a:t>
            </a:r>
            <a:endParaRPr lang="ja-JP" altLang="en-US" sz="4800" u="sng" dirty="0">
              <a:solidFill>
                <a:srgbClr val="FF0000"/>
              </a:solidFill>
              <a:latin typeface="+mj-ea"/>
              <a:ea typeface="+mj-ea"/>
              <a:cs typeface="メイリオ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7491536" y="9564195"/>
            <a:ext cx="3745244" cy="8162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ja-JP" altLang="en-US" sz="4400" dirty="0" smtClean="0">
                <a:latin typeface="+mj-ea"/>
                <a:ea typeface="+mj-ea"/>
                <a:cs typeface="メイリオ" pitchFamily="50" charset="-128"/>
              </a:rPr>
              <a:t>レンタル</a:t>
            </a:r>
            <a:r>
              <a:rPr lang="ja-JP" altLang="en-US" sz="4400" dirty="0">
                <a:latin typeface="+mj-ea"/>
                <a:ea typeface="+mj-ea"/>
                <a:cs typeface="メイリオ" pitchFamily="50" charset="-128"/>
              </a:rPr>
              <a:t>価格</a:t>
            </a:r>
            <a:endParaRPr lang="en-US" altLang="ja-JP" sz="4400" dirty="0" smtClean="0">
              <a:latin typeface="+mj-ea"/>
              <a:ea typeface="+mj-ea"/>
              <a:cs typeface="メイリオ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399877" y="10728518"/>
            <a:ext cx="3293656" cy="816250"/>
          </a:xfrm>
          <a:prstGeom prst="rect">
            <a:avLst/>
          </a:prstGeom>
          <a:noFill/>
        </p:spPr>
        <p:txBody>
          <a:bodyPr wrap="square" lIns="137795" tIns="68898" rIns="137795" bIns="68898" rtlCol="0">
            <a:spAutoFit/>
          </a:bodyPr>
          <a:lstStyle/>
          <a:p>
            <a:pPr algn="r"/>
            <a:r>
              <a:rPr lang="en-US" altLang="ja-JP" sz="4400" b="1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312</a:t>
            </a:r>
            <a:r>
              <a:rPr lang="ja-JP" altLang="en-US" sz="2800" b="1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</a:t>
            </a:r>
            <a:r>
              <a:rPr lang="ja-JP" altLang="en-US" sz="2000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r>
              <a:rPr lang="en-US" altLang="ja-JP" sz="2000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/</a:t>
            </a:r>
            <a:r>
              <a:rPr lang="ja-JP" altLang="en-US" sz="2400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月額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0564913" y="11013638"/>
            <a:ext cx="1034899" cy="366448"/>
          </a:xfrm>
          <a:prstGeom prst="rect">
            <a:avLst/>
          </a:prstGeom>
          <a:noFill/>
        </p:spPr>
        <p:txBody>
          <a:bodyPr wrap="none" lIns="137795" tIns="68898" rIns="137795" bIns="68898" rtlCol="0">
            <a:spAutoFit/>
          </a:bodyPr>
          <a:lstStyle/>
          <a:p>
            <a:pPr algn="r"/>
            <a:r>
              <a:rPr lang="ja-JP" altLang="en-US" sz="1477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（１割）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8863675" y="11388985"/>
            <a:ext cx="22829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4400" b="1" i="1" u="sng" dirty="0">
                <a:solidFill>
                  <a:srgbClr val="FF0000"/>
                </a:solidFill>
                <a:latin typeface="+mj-ea"/>
                <a:cs typeface="メイリオ" pitchFamily="50" charset="-128"/>
              </a:rPr>
              <a:t>３．９５㎏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494451" y="15317669"/>
            <a:ext cx="7073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solidFill>
                  <a:srgbClr val="0303BD"/>
                </a:solidFill>
              </a:rPr>
              <a:t>ひまわり</a:t>
            </a:r>
            <a:r>
              <a:rPr lang="ja-JP" altLang="en-US" sz="6000" b="1" dirty="0" smtClean="0">
                <a:solidFill>
                  <a:srgbClr val="0303BD"/>
                </a:solidFill>
              </a:rPr>
              <a:t>館多摩店</a:t>
            </a:r>
            <a:endParaRPr lang="ja-JP" altLang="en-US" sz="6000" b="1" dirty="0">
              <a:solidFill>
                <a:srgbClr val="0303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15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D_00000009"/>
          <p:cNvSpPr>
            <a:spLocks noChangeArrowheads="1"/>
          </p:cNvSpPr>
          <p:nvPr/>
        </p:nvSpPr>
        <p:spPr bwMode="auto">
          <a:xfrm>
            <a:off x="2505682" y="4606999"/>
            <a:ext cx="7126292" cy="45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7795" tIns="68898" rIns="137795" bIns="68898">
            <a:spAutoFit/>
          </a:bodyPr>
          <a:lstStyle/>
          <a:p>
            <a:pPr fontAlgn="t">
              <a:lnSpc>
                <a:spcPct val="115000"/>
              </a:lnSpc>
              <a:defRPr/>
            </a:pPr>
            <a:endParaRPr lang="ja-JP" altLang="en-US" sz="1805" dirty="0">
              <a:effectLst>
                <a:outerShdw blurRad="38100" dist="38100" dir="2700000" algn="tl">
                  <a:srgbClr val="C0C0C0"/>
                </a:outerShdw>
              </a:effectLst>
              <a:latin typeface="ＭＳ ゴシック" pitchFamily="49" charset="-128"/>
              <a:ea typeface="ＭＳ ゴシック" pitchFamily="49" charset="-128"/>
            </a:endParaRPr>
          </a:p>
        </p:txBody>
      </p:sp>
      <p:sp>
        <p:nvSpPr>
          <p:cNvPr id="8" name="ID_00000008"/>
          <p:cNvSpPr>
            <a:spLocks noChangeArrowheads="1"/>
          </p:cNvSpPr>
          <p:nvPr/>
        </p:nvSpPr>
        <p:spPr bwMode="auto">
          <a:xfrm>
            <a:off x="346744" y="58614"/>
            <a:ext cx="10398215" cy="931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8501" tIns="68898" rIns="108501" bIns="68898" anchor="ctr"/>
          <a:lstStyle/>
          <a:p>
            <a:pPr algn="ctr" fontAlgn="ctr">
              <a:lnSpc>
                <a:spcPct val="85000"/>
              </a:lnSpc>
            </a:pPr>
            <a:r>
              <a:rPr lang="ja-JP" altLang="en-US" sz="2297" b="1" dirty="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歩行器</a:t>
            </a:r>
            <a:r>
              <a:rPr lang="ja-JP" altLang="en-US" sz="2954" b="1" dirty="0">
                <a:solidFill>
                  <a:schemeClr val="bg1">
                    <a:lumMod val="50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　　</a:t>
            </a:r>
            <a:r>
              <a:rPr lang="ja-JP" altLang="en-US" sz="4400" b="1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ヘルシーワンレジェール</a:t>
            </a:r>
            <a:r>
              <a:rPr lang="ja-JP" altLang="en-US" sz="4400" b="1" dirty="0" smtClean="0">
                <a:solidFill>
                  <a:schemeClr val="bg1">
                    <a:lumMod val="50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と</a:t>
            </a:r>
            <a:r>
              <a:rPr lang="ja-JP" altLang="en-US" sz="4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従来商品</a:t>
            </a:r>
            <a:r>
              <a:rPr lang="ja-JP" altLang="en-US" sz="4400" b="1" dirty="0" smtClean="0">
                <a:solidFill>
                  <a:schemeClr val="bg1">
                    <a:lumMod val="50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を比較</a:t>
            </a:r>
            <a:r>
              <a:rPr lang="ja-JP" altLang="en-US" sz="4400" b="1" dirty="0">
                <a:solidFill>
                  <a:schemeClr val="bg1">
                    <a:lumMod val="50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</a:t>
            </a:r>
            <a:r>
              <a:rPr lang="ja-JP" altLang="en-US" sz="2954" b="1" dirty="0">
                <a:solidFill>
                  <a:schemeClr val="bg1">
                    <a:lumMod val="50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</a:t>
            </a:r>
            <a:endParaRPr lang="ja-JP" altLang="en-US" sz="1805" dirty="0">
              <a:solidFill>
                <a:schemeClr val="bg1">
                  <a:lumMod val="50000"/>
                </a:schemeClr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cxnSp>
        <p:nvCxnSpPr>
          <p:cNvPr id="9" name="直線コネクタ 8"/>
          <p:cNvCxnSpPr/>
          <p:nvPr/>
        </p:nvCxnSpPr>
        <p:spPr>
          <a:xfrm flipH="1">
            <a:off x="468926" y="1037982"/>
            <a:ext cx="11254154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-237989" y="12616487"/>
            <a:ext cx="3293656" cy="816250"/>
          </a:xfrm>
          <a:prstGeom prst="rect">
            <a:avLst/>
          </a:prstGeom>
          <a:noFill/>
        </p:spPr>
        <p:txBody>
          <a:bodyPr wrap="square" lIns="137795" tIns="68898" rIns="137795" bIns="68898" rtlCol="0">
            <a:spAutoFit/>
          </a:bodyPr>
          <a:lstStyle/>
          <a:p>
            <a:pPr algn="r"/>
            <a:r>
              <a:rPr lang="en-US" altLang="ja-JP" sz="4400" b="1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312</a:t>
            </a:r>
            <a:r>
              <a:rPr lang="ja-JP" altLang="en-US" sz="2800" b="1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</a:t>
            </a:r>
            <a:r>
              <a:rPr lang="ja-JP" altLang="en-US" sz="2000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r>
              <a:rPr lang="en-US" altLang="ja-JP" sz="2000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/</a:t>
            </a:r>
            <a:r>
              <a:rPr lang="ja-JP" altLang="en-US" sz="2400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月額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243815" y="15620902"/>
            <a:ext cx="2478690" cy="54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954" dirty="0"/>
              <a:t>担当：田村　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51158" y="14838336"/>
            <a:ext cx="4135844" cy="54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954" dirty="0">
                <a:latin typeface="ＭＳ 明朝" pitchFamily="17" charset="-128"/>
                <a:ea typeface="ＭＳ 明朝" pitchFamily="17" charset="-128"/>
                <a:cs typeface="Times New Roman" pitchFamily="18" charset="0"/>
              </a:rPr>
              <a:t>TEL</a:t>
            </a:r>
            <a:r>
              <a:rPr lang="ja-JP" altLang="en-US" sz="2954" dirty="0">
                <a:latin typeface="ＭＳ 明朝" pitchFamily="17" charset="-128"/>
                <a:ea typeface="ＭＳ 明朝" pitchFamily="17" charset="-128"/>
                <a:cs typeface="Times New Roman" pitchFamily="18" charset="0"/>
              </a:rPr>
              <a:t>　</a:t>
            </a:r>
            <a:r>
              <a:rPr lang="en-US" altLang="ja-JP" sz="2954" dirty="0">
                <a:latin typeface="ＭＳ 明朝" pitchFamily="17" charset="-128"/>
                <a:ea typeface="ＭＳ 明朝" pitchFamily="17" charset="-128"/>
                <a:cs typeface="Times New Roman" pitchFamily="18" charset="0"/>
              </a:rPr>
              <a:t>042-514-9700</a:t>
            </a:r>
            <a:endParaRPr lang="ja-JP" altLang="en-US" sz="2954" dirty="0">
              <a:latin typeface="ＭＳ 明朝" pitchFamily="17" charset="-128"/>
              <a:ea typeface="ＭＳ 明朝" pitchFamily="17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04567" y="15580526"/>
            <a:ext cx="5702200" cy="54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954" dirty="0">
                <a:latin typeface="ＭＳ 明朝" pitchFamily="17" charset="-128"/>
                <a:ea typeface="ＭＳ 明朝" pitchFamily="17" charset="-128"/>
                <a:cs typeface="Times New Roman" pitchFamily="18" charset="0"/>
              </a:rPr>
              <a:t>携帯　</a:t>
            </a:r>
            <a:r>
              <a:rPr lang="en-US" altLang="ja-JP" sz="2954" dirty="0">
                <a:latin typeface="ＭＳ 明朝" pitchFamily="17" charset="-128"/>
                <a:ea typeface="ＭＳ 明朝" pitchFamily="17" charset="-128"/>
                <a:cs typeface="Times New Roman" pitchFamily="18" charset="0"/>
              </a:rPr>
              <a:t>080-5473-2946</a:t>
            </a:r>
            <a:endParaRPr lang="ja-JP" altLang="en-US" sz="2954" dirty="0">
              <a:latin typeface="ＭＳ 明朝" pitchFamily="17" charset="-128"/>
              <a:ea typeface="ＭＳ 明朝" pitchFamily="17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3055667" y="12917811"/>
            <a:ext cx="1034899" cy="366448"/>
          </a:xfrm>
          <a:prstGeom prst="rect">
            <a:avLst/>
          </a:prstGeom>
          <a:noFill/>
        </p:spPr>
        <p:txBody>
          <a:bodyPr wrap="none" lIns="137795" tIns="68898" rIns="137795" bIns="68898" rtlCol="0">
            <a:spAutoFit/>
          </a:bodyPr>
          <a:lstStyle/>
          <a:p>
            <a:pPr algn="r"/>
            <a:r>
              <a:rPr lang="ja-JP" altLang="en-US" sz="1477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（１割）</a:t>
            </a: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45352" y="13832390"/>
            <a:ext cx="7073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solidFill>
                  <a:srgbClr val="0303BD"/>
                </a:solidFill>
              </a:rPr>
              <a:t>ひまわり</a:t>
            </a:r>
            <a:r>
              <a:rPr lang="ja-JP" altLang="en-US" sz="6000" b="1" dirty="0" smtClean="0">
                <a:solidFill>
                  <a:srgbClr val="0303BD"/>
                </a:solidFill>
              </a:rPr>
              <a:t>館多摩店</a:t>
            </a:r>
            <a:endParaRPr lang="ja-JP" altLang="en-US" sz="6000" b="1" dirty="0">
              <a:solidFill>
                <a:srgbClr val="0303BD"/>
              </a:solidFill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10734775" y="12970364"/>
            <a:ext cx="1034899" cy="366448"/>
          </a:xfrm>
          <a:prstGeom prst="rect">
            <a:avLst/>
          </a:prstGeom>
          <a:noFill/>
        </p:spPr>
        <p:txBody>
          <a:bodyPr wrap="none" lIns="137795" tIns="68898" rIns="137795" bIns="68898" rtlCol="0">
            <a:spAutoFit/>
          </a:bodyPr>
          <a:lstStyle/>
          <a:p>
            <a:pPr algn="r"/>
            <a:r>
              <a:rPr lang="ja-JP" altLang="en-US" sz="1477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（１割）</a:t>
            </a: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44" y="2126459"/>
            <a:ext cx="5141042" cy="5779509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3"/>
          <a:srcRect l="26898" r="27638"/>
          <a:stretch/>
        </p:blipFill>
        <p:spPr>
          <a:xfrm>
            <a:off x="6722504" y="2446626"/>
            <a:ext cx="4529721" cy="5560412"/>
          </a:xfrm>
          <a:prstGeom prst="rect">
            <a:avLst/>
          </a:prstGeom>
        </p:spPr>
      </p:pic>
      <p:sp>
        <p:nvSpPr>
          <p:cNvPr id="56" name="テキスト ボックス 55"/>
          <p:cNvSpPr txBox="1"/>
          <p:nvPr/>
        </p:nvSpPr>
        <p:spPr>
          <a:xfrm>
            <a:off x="173477" y="1264270"/>
            <a:ext cx="7045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u="sng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ヘルシーワンレジェール</a:t>
            </a:r>
            <a:endParaRPr lang="ja-JP" altLang="en-US" sz="40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6466256" y="1156342"/>
            <a:ext cx="59283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u="sng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ヘルシーワンライト</a:t>
            </a:r>
            <a:endParaRPr lang="en-US" altLang="ja-JP" sz="4000" b="1" u="sng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4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4000" b="1" u="sng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カラフル</a:t>
            </a:r>
            <a:r>
              <a:rPr lang="en-US" altLang="ja-JP" sz="4000" b="1" u="sng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G</a:t>
            </a:r>
            <a:r>
              <a:rPr lang="ja-JP" altLang="en-US" sz="4000" b="1" u="sng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（従来品）</a:t>
            </a:r>
            <a:endParaRPr lang="ja-JP" altLang="en-US" sz="4000" b="1" u="sng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5138900" y="8023514"/>
            <a:ext cx="1957760" cy="8778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ja-JP" altLang="en-US" sz="4800" dirty="0" smtClean="0">
                <a:latin typeface="+mj-ea"/>
                <a:ea typeface="+mj-ea"/>
                <a:cs typeface="メイリオ" pitchFamily="50" charset="-128"/>
              </a:rPr>
              <a:t>重量</a:t>
            </a:r>
            <a:endParaRPr lang="ja-JP" altLang="en-US" sz="4800" dirty="0">
              <a:latin typeface="+mj-ea"/>
              <a:ea typeface="+mj-ea"/>
              <a:cs typeface="メイリオ" pitchFamily="50" charset="-128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7879167" y="8023513"/>
            <a:ext cx="2865792" cy="877805"/>
          </a:xfrm>
          <a:prstGeom prst="rect">
            <a:avLst/>
          </a:prstGeom>
          <a:noFill/>
          <a:ln>
            <a:noFill/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ja-JP" altLang="en-US" sz="4800" u="sng" dirty="0" smtClean="0">
                <a:latin typeface="+mj-ea"/>
                <a:ea typeface="+mj-ea"/>
                <a:cs typeface="メイリオ" pitchFamily="50" charset="-128"/>
              </a:rPr>
              <a:t>３．８㎏</a:t>
            </a:r>
            <a:endParaRPr lang="ja-JP" altLang="en-US" sz="4800" u="sng" dirty="0">
              <a:latin typeface="+mj-ea"/>
              <a:ea typeface="+mj-ea"/>
              <a:cs typeface="メイリオ" pitchFamily="50" charset="-128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122900" y="8137761"/>
            <a:ext cx="2865792" cy="877805"/>
          </a:xfrm>
          <a:prstGeom prst="rect">
            <a:avLst/>
          </a:prstGeom>
          <a:noFill/>
          <a:ln>
            <a:noFill/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ja-JP" altLang="en-US" sz="4800" u="sng" dirty="0" smtClean="0">
                <a:latin typeface="+mj-ea"/>
                <a:ea typeface="+mj-ea"/>
                <a:cs typeface="メイリオ" pitchFamily="50" charset="-128"/>
              </a:rPr>
              <a:t>３．９５㎏</a:t>
            </a:r>
            <a:endParaRPr lang="ja-JP" altLang="en-US" sz="4800" u="sng" dirty="0">
              <a:latin typeface="+mj-ea"/>
              <a:ea typeface="+mj-ea"/>
              <a:cs typeface="メイリオ" pitchFamily="50" charset="-128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5016769" y="9329506"/>
            <a:ext cx="2202022" cy="8778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ja-JP" altLang="en-US" sz="4800" dirty="0" smtClean="0">
                <a:latin typeface="+mj-ea"/>
                <a:ea typeface="+mj-ea"/>
                <a:cs typeface="メイリオ" pitchFamily="50" charset="-128"/>
              </a:rPr>
              <a:t>サイズ</a:t>
            </a:r>
            <a:endParaRPr lang="ja-JP" altLang="en-US" sz="4800" dirty="0">
              <a:latin typeface="+mj-ea"/>
              <a:ea typeface="+mj-ea"/>
              <a:cs typeface="メイリオ" pitchFamily="50" charset="-128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-101359" y="8965213"/>
            <a:ext cx="5314309" cy="1247137"/>
          </a:xfrm>
          <a:prstGeom prst="rect">
            <a:avLst/>
          </a:prstGeom>
          <a:noFill/>
          <a:ln>
            <a:noFill/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幅：</a:t>
            </a:r>
            <a:r>
              <a:rPr lang="en-US" altLang="ja-JP" sz="3600" dirty="0" smtClean="0">
                <a:latin typeface="+mj-ea"/>
                <a:ea typeface="+mj-ea"/>
                <a:cs typeface="メイリオ" pitchFamily="50" charset="-128"/>
              </a:rPr>
              <a:t>53</a:t>
            </a:r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㎝</a:t>
            </a:r>
            <a:r>
              <a:rPr lang="en-US" altLang="ja-JP" sz="3600" dirty="0" smtClean="0">
                <a:latin typeface="+mj-ea"/>
                <a:ea typeface="+mj-ea"/>
                <a:cs typeface="メイリオ" pitchFamily="50" charset="-128"/>
              </a:rPr>
              <a:t>×</a:t>
            </a:r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奥行：</a:t>
            </a:r>
            <a:r>
              <a:rPr lang="en-US" altLang="ja-JP" sz="3600" dirty="0" smtClean="0">
                <a:latin typeface="+mj-ea"/>
                <a:ea typeface="+mj-ea"/>
                <a:cs typeface="メイリオ" pitchFamily="50" charset="-128"/>
              </a:rPr>
              <a:t>53</a:t>
            </a:r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㎝</a:t>
            </a:r>
            <a:endParaRPr lang="en-US" altLang="ja-JP" sz="3600" dirty="0" smtClean="0">
              <a:latin typeface="+mj-ea"/>
              <a:ea typeface="+mj-ea"/>
              <a:cs typeface="メイリオ" pitchFamily="50" charset="-128"/>
            </a:endParaRPr>
          </a:p>
          <a:p>
            <a:pPr algn="ctr"/>
            <a:r>
              <a:rPr lang="en-US" altLang="ja-JP" sz="3600" dirty="0" smtClean="0">
                <a:latin typeface="+mj-ea"/>
                <a:ea typeface="+mj-ea"/>
                <a:cs typeface="メイリオ" pitchFamily="50" charset="-128"/>
              </a:rPr>
              <a:t>×</a:t>
            </a:r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高さ：</a:t>
            </a:r>
            <a:r>
              <a:rPr lang="en-US" altLang="ja-JP" sz="3600" dirty="0" smtClean="0">
                <a:latin typeface="+mj-ea"/>
                <a:ea typeface="+mj-ea"/>
                <a:cs typeface="メイリオ" pitchFamily="50" charset="-128"/>
              </a:rPr>
              <a:t>75</a:t>
            </a:r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～</a:t>
            </a:r>
            <a:r>
              <a:rPr lang="en-US" altLang="ja-JP" sz="3600" dirty="0" smtClean="0">
                <a:latin typeface="+mj-ea"/>
                <a:ea typeface="+mj-ea"/>
                <a:cs typeface="メイリオ" pitchFamily="50" charset="-128"/>
              </a:rPr>
              <a:t>84.5</a:t>
            </a:r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㎝</a:t>
            </a:r>
            <a:endParaRPr lang="ja-JP" altLang="en-US" sz="3600" dirty="0">
              <a:latin typeface="+mj-ea"/>
              <a:ea typeface="+mj-ea"/>
              <a:cs typeface="メイリオ" pitchFamily="50" charset="-128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7080328" y="9040826"/>
            <a:ext cx="5314309" cy="1247137"/>
          </a:xfrm>
          <a:prstGeom prst="rect">
            <a:avLst/>
          </a:prstGeom>
          <a:noFill/>
          <a:ln>
            <a:noFill/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幅：</a:t>
            </a:r>
            <a:r>
              <a:rPr lang="en-US" altLang="ja-JP" sz="3600" dirty="0">
                <a:latin typeface="+mj-ea"/>
                <a:ea typeface="+mj-ea"/>
                <a:cs typeface="メイリオ" pitchFamily="50" charset="-128"/>
              </a:rPr>
              <a:t>48</a:t>
            </a:r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㎝</a:t>
            </a:r>
            <a:r>
              <a:rPr lang="en-US" altLang="ja-JP" sz="3600" dirty="0" smtClean="0">
                <a:latin typeface="+mj-ea"/>
                <a:ea typeface="+mj-ea"/>
                <a:cs typeface="メイリオ" pitchFamily="50" charset="-128"/>
              </a:rPr>
              <a:t>×</a:t>
            </a:r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奥行：</a:t>
            </a:r>
            <a:r>
              <a:rPr lang="en-US" altLang="ja-JP" sz="3600" dirty="0" smtClean="0">
                <a:latin typeface="+mj-ea"/>
                <a:ea typeface="+mj-ea"/>
                <a:cs typeface="メイリオ" pitchFamily="50" charset="-128"/>
              </a:rPr>
              <a:t>52</a:t>
            </a:r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㎝</a:t>
            </a:r>
            <a:endParaRPr lang="en-US" altLang="ja-JP" sz="3600" dirty="0" smtClean="0">
              <a:latin typeface="+mj-ea"/>
              <a:ea typeface="+mj-ea"/>
              <a:cs typeface="メイリオ" pitchFamily="50" charset="-128"/>
            </a:endParaRPr>
          </a:p>
          <a:p>
            <a:pPr algn="ctr"/>
            <a:r>
              <a:rPr lang="en-US" altLang="ja-JP" sz="3600" dirty="0" smtClean="0">
                <a:latin typeface="+mj-ea"/>
                <a:ea typeface="+mj-ea"/>
                <a:cs typeface="メイリオ" pitchFamily="50" charset="-128"/>
              </a:rPr>
              <a:t>×</a:t>
            </a:r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高さ：</a:t>
            </a:r>
            <a:r>
              <a:rPr lang="en-US" altLang="ja-JP" sz="3600" dirty="0" smtClean="0">
                <a:latin typeface="+mj-ea"/>
                <a:ea typeface="+mj-ea"/>
                <a:cs typeface="メイリオ" pitchFamily="50" charset="-128"/>
              </a:rPr>
              <a:t>79</a:t>
            </a:r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～</a:t>
            </a:r>
            <a:r>
              <a:rPr lang="en-US" altLang="ja-JP" sz="3600" dirty="0" smtClean="0">
                <a:latin typeface="+mj-ea"/>
                <a:ea typeface="+mj-ea"/>
                <a:cs typeface="メイリオ" pitchFamily="50" charset="-128"/>
              </a:rPr>
              <a:t>88</a:t>
            </a:r>
            <a:r>
              <a:rPr lang="ja-JP" altLang="en-US" sz="3600" dirty="0" smtClean="0">
                <a:latin typeface="+mj-ea"/>
                <a:ea typeface="+mj-ea"/>
                <a:cs typeface="メイリオ" pitchFamily="50" charset="-128"/>
              </a:rPr>
              <a:t>㎝</a:t>
            </a:r>
            <a:endParaRPr lang="ja-JP" altLang="en-US" sz="3600" dirty="0">
              <a:latin typeface="+mj-ea"/>
              <a:ea typeface="+mj-ea"/>
              <a:cs typeface="メイリオ" pitchFamily="50" charset="-128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5057328" y="10713463"/>
            <a:ext cx="2202022" cy="8778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ja-JP" altLang="en-US" sz="4800" dirty="0">
                <a:latin typeface="+mj-ea"/>
                <a:ea typeface="+mj-ea"/>
                <a:cs typeface="メイリオ" pitchFamily="50" charset="-128"/>
              </a:rPr>
              <a:t>前輪</a:t>
            </a: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-274083" y="10380329"/>
            <a:ext cx="5286656" cy="877805"/>
          </a:xfrm>
          <a:prstGeom prst="rect">
            <a:avLst/>
          </a:prstGeom>
          <a:noFill/>
          <a:ln>
            <a:noFill/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ja-JP" altLang="en-US" sz="4800" u="sng" dirty="0" smtClean="0">
                <a:solidFill>
                  <a:srgbClr val="FF0000"/>
                </a:solidFill>
                <a:latin typeface="+mj-ea"/>
                <a:ea typeface="+mj-ea"/>
                <a:cs typeface="メイリオ" pitchFamily="50" charset="-128"/>
              </a:rPr>
              <a:t>３</a:t>
            </a:r>
            <a:r>
              <a:rPr lang="en-US" altLang="ja-JP" sz="4800" u="sng" dirty="0" smtClean="0">
                <a:solidFill>
                  <a:srgbClr val="FF0000"/>
                </a:solidFill>
                <a:latin typeface="+mj-ea"/>
                <a:ea typeface="+mj-ea"/>
                <a:cs typeface="メイリオ" pitchFamily="50" charset="-128"/>
              </a:rPr>
              <a:t>way</a:t>
            </a:r>
            <a:r>
              <a:rPr lang="ja-JP" altLang="en-US" sz="4800" u="sng" dirty="0" smtClean="0">
                <a:solidFill>
                  <a:srgbClr val="FF0000"/>
                </a:solidFill>
                <a:latin typeface="+mj-ea"/>
                <a:ea typeface="+mj-ea"/>
                <a:cs typeface="メイリオ" pitchFamily="50" charset="-128"/>
              </a:rPr>
              <a:t>キャスター</a:t>
            </a:r>
            <a:endParaRPr lang="ja-JP" altLang="en-US" sz="4800" u="sng" dirty="0">
              <a:solidFill>
                <a:srgbClr val="FF0000"/>
              </a:solidFill>
              <a:latin typeface="+mj-ea"/>
              <a:ea typeface="+mj-ea"/>
              <a:cs typeface="メイリオ" pitchFamily="50" charset="-128"/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7169718" y="10473476"/>
            <a:ext cx="5286656" cy="877805"/>
          </a:xfrm>
          <a:prstGeom prst="rect">
            <a:avLst/>
          </a:prstGeom>
          <a:noFill/>
          <a:ln>
            <a:noFill/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ja-JP" altLang="en-US" sz="4800" u="sng" dirty="0">
                <a:latin typeface="+mj-ea"/>
                <a:ea typeface="+mj-ea"/>
                <a:cs typeface="メイリオ" pitchFamily="50" charset="-128"/>
              </a:rPr>
              <a:t>２</a:t>
            </a:r>
            <a:r>
              <a:rPr lang="en-US" altLang="ja-JP" sz="4800" u="sng" dirty="0" smtClean="0">
                <a:latin typeface="+mj-ea"/>
                <a:ea typeface="+mj-ea"/>
                <a:cs typeface="メイリオ" pitchFamily="50" charset="-128"/>
              </a:rPr>
              <a:t>way</a:t>
            </a:r>
            <a:r>
              <a:rPr lang="ja-JP" altLang="en-US" sz="4800" u="sng" dirty="0" smtClean="0">
                <a:latin typeface="+mj-ea"/>
                <a:ea typeface="+mj-ea"/>
                <a:cs typeface="メイリオ" pitchFamily="50" charset="-128"/>
              </a:rPr>
              <a:t>キャスター</a:t>
            </a:r>
            <a:endParaRPr lang="ja-JP" altLang="en-US" sz="4800" u="sng" dirty="0">
              <a:latin typeface="+mj-ea"/>
              <a:ea typeface="+mj-ea"/>
              <a:cs typeface="メイリオ" pitchFamily="50" charset="-128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-257503" y="11320473"/>
            <a:ext cx="5286656" cy="816250"/>
          </a:xfrm>
          <a:prstGeom prst="rect">
            <a:avLst/>
          </a:prstGeom>
          <a:noFill/>
          <a:ln>
            <a:noFill/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en-US" altLang="ja-JP" sz="4400" dirty="0" smtClean="0">
                <a:solidFill>
                  <a:srgbClr val="FF0000"/>
                </a:solidFill>
                <a:latin typeface="+mj-ea"/>
                <a:ea typeface="+mj-ea"/>
                <a:cs typeface="メイリオ" pitchFamily="50" charset="-128"/>
              </a:rPr>
              <a:t>15°</a:t>
            </a:r>
            <a:r>
              <a:rPr lang="ja-JP" altLang="en-US" sz="4400" dirty="0" smtClean="0">
                <a:solidFill>
                  <a:srgbClr val="FF0000"/>
                </a:solidFill>
                <a:latin typeface="+mj-ea"/>
                <a:ea typeface="+mj-ea"/>
                <a:cs typeface="メイリオ" pitchFamily="50" charset="-128"/>
              </a:rPr>
              <a:t>・</a:t>
            </a:r>
            <a:r>
              <a:rPr lang="en-US" altLang="ja-JP" sz="4400" dirty="0">
                <a:solidFill>
                  <a:srgbClr val="FF0000"/>
                </a:solidFill>
                <a:latin typeface="+mj-ea"/>
                <a:ea typeface="+mj-ea"/>
                <a:cs typeface="メイリオ" pitchFamily="50" charset="-128"/>
              </a:rPr>
              <a:t>60</a:t>
            </a:r>
            <a:r>
              <a:rPr lang="en-US" altLang="ja-JP" sz="4400" dirty="0" smtClean="0">
                <a:solidFill>
                  <a:srgbClr val="FF0000"/>
                </a:solidFill>
                <a:latin typeface="+mj-ea"/>
                <a:ea typeface="+mj-ea"/>
                <a:cs typeface="メイリオ" pitchFamily="50" charset="-128"/>
              </a:rPr>
              <a:t>°</a:t>
            </a:r>
            <a:r>
              <a:rPr lang="ja-JP" altLang="en-US" sz="4400" dirty="0" smtClean="0">
                <a:solidFill>
                  <a:srgbClr val="FF0000"/>
                </a:solidFill>
                <a:latin typeface="+mj-ea"/>
                <a:ea typeface="+mj-ea"/>
                <a:cs typeface="メイリオ" pitchFamily="50" charset="-128"/>
              </a:rPr>
              <a:t>・固定</a:t>
            </a:r>
            <a:endParaRPr lang="ja-JP" altLang="en-US" sz="4400" dirty="0">
              <a:solidFill>
                <a:srgbClr val="FF0000"/>
              </a:solidFill>
              <a:latin typeface="+mj-ea"/>
              <a:ea typeface="+mj-ea"/>
              <a:cs typeface="メイリオ" pitchFamily="50" charset="-128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7071973" y="11365719"/>
            <a:ext cx="5286656" cy="816250"/>
          </a:xfrm>
          <a:prstGeom prst="rect">
            <a:avLst/>
          </a:prstGeom>
          <a:noFill/>
          <a:ln>
            <a:noFill/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en-US" altLang="ja-JP" sz="4400" dirty="0">
                <a:latin typeface="+mj-ea"/>
                <a:ea typeface="+mj-ea"/>
                <a:cs typeface="メイリオ" pitchFamily="50" charset="-128"/>
              </a:rPr>
              <a:t>30</a:t>
            </a:r>
            <a:r>
              <a:rPr lang="en-US" altLang="ja-JP" sz="4400" dirty="0" smtClean="0">
                <a:latin typeface="+mj-ea"/>
                <a:ea typeface="+mj-ea"/>
                <a:cs typeface="メイリオ" pitchFamily="50" charset="-128"/>
              </a:rPr>
              <a:t>°</a:t>
            </a:r>
            <a:r>
              <a:rPr lang="ja-JP" altLang="en-US" sz="4400" dirty="0" smtClean="0">
                <a:latin typeface="+mj-ea"/>
                <a:ea typeface="+mj-ea"/>
                <a:cs typeface="メイリオ" pitchFamily="50" charset="-128"/>
              </a:rPr>
              <a:t>・固定</a:t>
            </a:r>
            <a:endParaRPr lang="ja-JP" altLang="en-US" sz="4400" dirty="0">
              <a:latin typeface="+mj-ea"/>
              <a:ea typeface="+mj-ea"/>
              <a:cs typeface="メイリオ" pitchFamily="50" charset="-128"/>
            </a:endParaRPr>
          </a:p>
        </p:txBody>
      </p:sp>
      <p:sp>
        <p:nvSpPr>
          <p:cNvPr id="17" name="上カーブ矢印 16"/>
          <p:cNvSpPr/>
          <p:nvPr/>
        </p:nvSpPr>
        <p:spPr>
          <a:xfrm>
            <a:off x="2555796" y="7364479"/>
            <a:ext cx="1120367" cy="584423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上カーブ矢印 69"/>
          <p:cNvSpPr/>
          <p:nvPr/>
        </p:nvSpPr>
        <p:spPr>
          <a:xfrm flipH="1">
            <a:off x="415267" y="7111404"/>
            <a:ext cx="1234718" cy="638027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4287002" y="12269478"/>
            <a:ext cx="3745244" cy="8162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37795" tIns="68898" rIns="137795" bIns="68898" rtlCol="0">
            <a:spAutoFit/>
          </a:bodyPr>
          <a:lstStyle/>
          <a:p>
            <a:pPr algn="ctr"/>
            <a:r>
              <a:rPr lang="ja-JP" altLang="en-US" sz="4400" dirty="0" smtClean="0">
                <a:latin typeface="+mj-ea"/>
                <a:ea typeface="+mj-ea"/>
                <a:cs typeface="メイリオ" pitchFamily="50" charset="-128"/>
              </a:rPr>
              <a:t>レンタル</a:t>
            </a:r>
            <a:r>
              <a:rPr lang="ja-JP" altLang="en-US" sz="4400" dirty="0">
                <a:latin typeface="+mj-ea"/>
                <a:ea typeface="+mj-ea"/>
                <a:cs typeface="メイリオ" pitchFamily="50" charset="-128"/>
              </a:rPr>
              <a:t>価格</a:t>
            </a:r>
            <a:endParaRPr lang="en-US" altLang="ja-JP" sz="4400" dirty="0" smtClean="0">
              <a:latin typeface="+mj-ea"/>
              <a:ea typeface="+mj-ea"/>
              <a:cs typeface="メイリオ" pitchFamily="50" charset="-128"/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7665235" y="12623258"/>
            <a:ext cx="3293656" cy="816250"/>
          </a:xfrm>
          <a:prstGeom prst="rect">
            <a:avLst/>
          </a:prstGeom>
          <a:noFill/>
        </p:spPr>
        <p:txBody>
          <a:bodyPr wrap="square" lIns="137795" tIns="68898" rIns="137795" bIns="68898" rtlCol="0">
            <a:spAutoFit/>
          </a:bodyPr>
          <a:lstStyle/>
          <a:p>
            <a:pPr algn="r"/>
            <a:r>
              <a:rPr lang="en-US" altLang="ja-JP" sz="4400" b="1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312</a:t>
            </a:r>
            <a:r>
              <a:rPr lang="ja-JP" altLang="en-US" sz="2800" b="1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</a:t>
            </a:r>
            <a:r>
              <a:rPr lang="ja-JP" altLang="en-US" sz="2000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r>
              <a:rPr lang="en-US" altLang="ja-JP" sz="2000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/</a:t>
            </a:r>
            <a:r>
              <a:rPr lang="ja-JP" altLang="en-US" sz="2400" u="sng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月額</a:t>
            </a:r>
          </a:p>
        </p:txBody>
      </p:sp>
      <p:pic>
        <p:nvPicPr>
          <p:cNvPr id="75" name="図 7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49" b="100000" l="32184" r="1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66" t="10394" r="16362" b="19254"/>
          <a:stretch/>
        </p:blipFill>
        <p:spPr>
          <a:xfrm flipH="1">
            <a:off x="6242903" y="13228454"/>
            <a:ext cx="2148883" cy="2939393"/>
          </a:xfrm>
          <a:prstGeom prst="rect">
            <a:avLst/>
          </a:prstGeom>
        </p:spPr>
      </p:pic>
      <p:sp>
        <p:nvSpPr>
          <p:cNvPr id="18" name="角丸四角形吹き出し 17"/>
          <p:cNvSpPr/>
          <p:nvPr/>
        </p:nvSpPr>
        <p:spPr>
          <a:xfrm>
            <a:off x="8391786" y="13510709"/>
            <a:ext cx="3671755" cy="2616762"/>
          </a:xfrm>
          <a:prstGeom prst="wedgeRoundRectCallout">
            <a:avLst>
              <a:gd name="adj1" fmla="val -68969"/>
              <a:gd name="adj2" fmla="val -29886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800" dirty="0" smtClean="0">
                <a:solidFill>
                  <a:schemeClr val="tx1"/>
                </a:solidFill>
              </a:rPr>
              <a:t>曲がる</a:t>
            </a:r>
            <a:r>
              <a:rPr lang="ja-JP" altLang="en-US" sz="2800" dirty="0">
                <a:solidFill>
                  <a:schemeClr val="tx1"/>
                </a:solidFill>
              </a:rPr>
              <a:t>際</a:t>
            </a:r>
            <a:r>
              <a:rPr lang="ja-JP" altLang="en-US" sz="2800" dirty="0" smtClean="0">
                <a:solidFill>
                  <a:schemeClr val="tx1"/>
                </a:solidFill>
              </a:rPr>
              <a:t>に</a:t>
            </a:r>
            <a:endParaRPr lang="en-US" altLang="ja-JP" sz="2800" dirty="0" smtClean="0">
              <a:solidFill>
                <a:schemeClr val="tx1"/>
              </a:solidFill>
            </a:endParaRPr>
          </a:p>
          <a:p>
            <a:r>
              <a:rPr lang="ja-JP" altLang="en-US" sz="2800" dirty="0" smtClean="0">
                <a:solidFill>
                  <a:schemeClr val="tx1"/>
                </a:solidFill>
              </a:rPr>
              <a:t>歩行器を引きずらなくても</a:t>
            </a:r>
            <a:endParaRPr lang="en-US" altLang="ja-JP" sz="2800" dirty="0" smtClean="0">
              <a:solidFill>
                <a:schemeClr val="tx1"/>
              </a:solidFill>
            </a:endParaRPr>
          </a:p>
          <a:p>
            <a:r>
              <a:rPr lang="ja-JP" altLang="en-US" sz="2800" dirty="0" smtClean="0">
                <a:solidFill>
                  <a:schemeClr val="tx1"/>
                </a:solidFill>
              </a:rPr>
              <a:t>スムーズに回転できます！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93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1376</TotalTime>
  <Words>185</Words>
  <Application>Microsoft Office PowerPoint</Application>
  <PresentationFormat>ユーザー設定</PresentationFormat>
  <Paragraphs>46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4" baseType="lpstr">
      <vt:lpstr>HGP行書体</vt:lpstr>
      <vt:lpstr>ＭＳ Ｐゴシック</vt:lpstr>
      <vt:lpstr>ＭＳ ゴシック</vt:lpstr>
      <vt:lpstr>ＭＳ 明朝</vt:lpstr>
      <vt:lpstr>UD デジタル 教科書体 N-B</vt:lpstr>
      <vt:lpstr>UD デジタル 教科書体 NP-B</vt:lpstr>
      <vt:lpstr>メイリオ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*</dc:creator>
  <cp:lastModifiedBy>*</cp:lastModifiedBy>
  <cp:revision>83</cp:revision>
  <cp:lastPrinted>2021-04-05T23:55:16Z</cp:lastPrinted>
  <dcterms:created xsi:type="dcterms:W3CDTF">2016-05-19T23:56:39Z</dcterms:created>
  <dcterms:modified xsi:type="dcterms:W3CDTF">2021-04-05T23:55:40Z</dcterms:modified>
</cp:coreProperties>
</file>